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8"/>
  </p:notesMasterIdLst>
  <p:sldIdLst>
    <p:sldId id="256" r:id="rId4"/>
    <p:sldId id="287" r:id="rId5"/>
    <p:sldId id="286" r:id="rId6"/>
    <p:sldId id="257" r:id="rId7"/>
    <p:sldId id="273" r:id="rId8"/>
    <p:sldId id="258" r:id="rId9"/>
    <p:sldId id="274" r:id="rId10"/>
    <p:sldId id="275" r:id="rId11"/>
    <p:sldId id="277" r:id="rId12"/>
    <p:sldId id="278" r:id="rId13"/>
    <p:sldId id="279" r:id="rId14"/>
    <p:sldId id="295" r:id="rId15"/>
    <p:sldId id="294" r:id="rId16"/>
    <p:sldId id="296" r:id="rId17"/>
    <p:sldId id="297" r:id="rId18"/>
    <p:sldId id="281" r:id="rId19"/>
    <p:sldId id="290" r:id="rId20"/>
    <p:sldId id="288" r:id="rId21"/>
    <p:sldId id="285" r:id="rId22"/>
    <p:sldId id="291" r:id="rId23"/>
    <p:sldId id="292" r:id="rId24"/>
    <p:sldId id="293" r:id="rId25"/>
    <p:sldId id="262" r:id="rId26"/>
    <p:sldId id="261" r:id="rId2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ifv-oliver.neumann\Desktop\PdF-Projektpla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'[PdF-Projektplan.xlsx]Excel Gantt Chart Vorlage'!$C$7</c:f>
              <c:strCache>
                <c:ptCount val="1"/>
                <c:pt idx="0">
                  <c:v>Start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'[PdF-Projektplan.xlsx]Excel Gantt Chart Vorlage'!$B$8:$B$29</c:f>
              <c:strCache>
                <c:ptCount val="22"/>
                <c:pt idx="0">
                  <c:v>Datenerhebung</c:v>
                </c:pt>
                <c:pt idx="1">
                  <c:v>Equipment untersuchen</c:v>
                </c:pt>
                <c:pt idx="2">
                  <c:v>Analysedaten</c:v>
                </c:pt>
                <c:pt idx="3">
                  <c:v>Test- und Validierungsdaten</c:v>
                </c:pt>
                <c:pt idx="5">
                  <c:v>Analyse der Daten</c:v>
                </c:pt>
                <c:pt idx="6">
                  <c:v>Auswertung</c:v>
                </c:pt>
                <c:pt idx="7">
                  <c:v>Vergleich verschiedener Ansätze</c:v>
                </c:pt>
                <c:pt idx="9">
                  <c:v>Gaußprozess Optimierung</c:v>
                </c:pt>
                <c:pt idx="11">
                  <c:v>Implementierung SLAM</c:v>
                </c:pt>
                <c:pt idx="12">
                  <c:v>Implementierung Testumgebung</c:v>
                </c:pt>
                <c:pt idx="13">
                  <c:v>Erstellen einer Karte</c:v>
                </c:pt>
                <c:pt idx="14">
                  <c:v>SLAM Ansatz</c:v>
                </c:pt>
                <c:pt idx="16">
                  <c:v>Testen und Validieren</c:v>
                </c:pt>
                <c:pt idx="17">
                  <c:v>In der Testumgebung</c:v>
                </c:pt>
                <c:pt idx="18">
                  <c:v>Auf Realdaten</c:v>
                </c:pt>
                <c:pt idx="19">
                  <c:v>Vergleich mit Dokmanic</c:v>
                </c:pt>
                <c:pt idx="21">
                  <c:v>Paper Schreiben</c:v>
                </c:pt>
              </c:strCache>
            </c:strRef>
          </c:cat>
          <c:val>
            <c:numRef>
              <c:f>'[PdF-Projektplan.xlsx]Excel Gantt Chart Vorlage'!$C$8:$C$29</c:f>
              <c:numCache>
                <c:formatCode>d\.m;@</c:formatCode>
                <c:ptCount val="22"/>
                <c:pt idx="0">
                  <c:v>43752</c:v>
                </c:pt>
                <c:pt idx="1">
                  <c:v>43752</c:v>
                </c:pt>
                <c:pt idx="2">
                  <c:v>43759</c:v>
                </c:pt>
                <c:pt idx="3">
                  <c:v>43773</c:v>
                </c:pt>
                <c:pt idx="5">
                  <c:v>43787</c:v>
                </c:pt>
                <c:pt idx="6">
                  <c:v>43787</c:v>
                </c:pt>
                <c:pt idx="7">
                  <c:v>43808</c:v>
                </c:pt>
                <c:pt idx="9">
                  <c:v>43836</c:v>
                </c:pt>
                <c:pt idx="11">
                  <c:v>43843</c:v>
                </c:pt>
                <c:pt idx="12">
                  <c:v>43843</c:v>
                </c:pt>
                <c:pt idx="13">
                  <c:v>43850</c:v>
                </c:pt>
                <c:pt idx="14">
                  <c:v>43857</c:v>
                </c:pt>
                <c:pt idx="16">
                  <c:v>43871</c:v>
                </c:pt>
                <c:pt idx="17">
                  <c:v>43871</c:v>
                </c:pt>
                <c:pt idx="18">
                  <c:v>43878</c:v>
                </c:pt>
                <c:pt idx="19">
                  <c:v>43885</c:v>
                </c:pt>
                <c:pt idx="21">
                  <c:v>43885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48-4984-8369-998D0B817A92}"/>
            </c:ext>
          </c:extLst>
        </c:ser>
        <c:ser>
          <c:idx val="1"/>
          <c:order val="1"/>
          <c:tx>
            <c:strRef>
              <c:f>'[PdF-Projektplan.xlsx]Excel Gantt Chart Vorlage'!$E$7</c:f>
              <c:strCache>
                <c:ptCount val="1"/>
                <c:pt idx="0">
                  <c:v>Dauer (Tage)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2-BD48-4984-8369-998D0B817A9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BD48-4984-8369-998D0B817A9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BD48-4984-8369-998D0B817A9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BD48-4984-8369-998D0B817A92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D48-4984-8369-998D0B817A92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9-BD48-4984-8369-998D0B817A92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A-BD48-4984-8369-998D0B817A92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BD48-4984-8369-998D0B817A92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D-BD48-4984-8369-998D0B817A92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F-BD48-4984-8369-998D0B817A92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1-BD48-4984-8369-998D0B817A92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3-BD48-4984-8369-998D0B817A92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4-BD48-4984-8369-998D0B817A92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5-BD48-4984-8369-998D0B817A92}"/>
              </c:ext>
            </c:extLst>
          </c:dPt>
          <c:dPt>
            <c:idx val="1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6-BD48-4984-8369-998D0B817A92}"/>
              </c:ext>
            </c:extLst>
          </c:dPt>
          <c:dPt>
            <c:idx val="15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8-BD48-4984-8369-998D0B817A92}"/>
              </c:ext>
            </c:extLst>
          </c:dPt>
          <c:dPt>
            <c:idx val="16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A-BD48-4984-8369-998D0B817A92}"/>
              </c:ext>
            </c:extLst>
          </c:dPt>
          <c:dPt>
            <c:idx val="1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1B-BD48-4984-8369-998D0B817A92}"/>
              </c:ext>
            </c:extLst>
          </c:dPt>
          <c:dPt>
            <c:idx val="21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1D-BD48-4984-8369-998D0B817A92}"/>
              </c:ext>
            </c:extLst>
          </c:dPt>
          <c:cat>
            <c:strRef>
              <c:f>'[PdF-Projektplan.xlsx]Excel Gantt Chart Vorlage'!$B$8:$B$29</c:f>
              <c:strCache>
                <c:ptCount val="22"/>
                <c:pt idx="0">
                  <c:v>Datenerhebung</c:v>
                </c:pt>
                <c:pt idx="1">
                  <c:v>Equipment untersuchen</c:v>
                </c:pt>
                <c:pt idx="2">
                  <c:v>Analysedaten</c:v>
                </c:pt>
                <c:pt idx="3">
                  <c:v>Test- und Validierungsdaten</c:v>
                </c:pt>
                <c:pt idx="5">
                  <c:v>Analyse der Daten</c:v>
                </c:pt>
                <c:pt idx="6">
                  <c:v>Auswertung</c:v>
                </c:pt>
                <c:pt idx="7">
                  <c:v>Vergleich verschiedener Ansätze</c:v>
                </c:pt>
                <c:pt idx="9">
                  <c:v>Gaußprozess Optimierung</c:v>
                </c:pt>
                <c:pt idx="11">
                  <c:v>Implementierung SLAM</c:v>
                </c:pt>
                <c:pt idx="12">
                  <c:v>Implementierung Testumgebung</c:v>
                </c:pt>
                <c:pt idx="13">
                  <c:v>Erstellen einer Karte</c:v>
                </c:pt>
                <c:pt idx="14">
                  <c:v>SLAM Ansatz</c:v>
                </c:pt>
                <c:pt idx="16">
                  <c:v>Testen und Validieren</c:v>
                </c:pt>
                <c:pt idx="17">
                  <c:v>In der Testumgebung</c:v>
                </c:pt>
                <c:pt idx="18">
                  <c:v>Auf Realdaten</c:v>
                </c:pt>
                <c:pt idx="19">
                  <c:v>Vergleich mit Dokmanic</c:v>
                </c:pt>
                <c:pt idx="21">
                  <c:v>Paper Schreiben</c:v>
                </c:pt>
              </c:strCache>
            </c:strRef>
          </c:cat>
          <c:val>
            <c:numRef>
              <c:f>'[PdF-Projektplan.xlsx]Excel Gantt Chart Vorlage'!$E$8:$E$29</c:f>
              <c:numCache>
                <c:formatCode>General</c:formatCode>
                <c:ptCount val="22"/>
                <c:pt idx="0">
                  <c:v>49</c:v>
                </c:pt>
                <c:pt idx="1">
                  <c:v>28</c:v>
                </c:pt>
                <c:pt idx="2">
                  <c:v>14</c:v>
                </c:pt>
                <c:pt idx="3">
                  <c:v>21</c:v>
                </c:pt>
                <c:pt idx="5">
                  <c:v>56</c:v>
                </c:pt>
                <c:pt idx="6">
                  <c:v>35</c:v>
                </c:pt>
                <c:pt idx="7">
                  <c:v>28</c:v>
                </c:pt>
                <c:pt idx="9">
                  <c:v>14</c:v>
                </c:pt>
                <c:pt idx="11">
                  <c:v>42</c:v>
                </c:pt>
                <c:pt idx="12">
                  <c:v>21</c:v>
                </c:pt>
                <c:pt idx="13">
                  <c:v>21</c:v>
                </c:pt>
                <c:pt idx="14">
                  <c:v>21</c:v>
                </c:pt>
                <c:pt idx="16">
                  <c:v>28</c:v>
                </c:pt>
                <c:pt idx="17">
                  <c:v>14</c:v>
                </c:pt>
                <c:pt idx="18">
                  <c:v>14</c:v>
                </c:pt>
                <c:pt idx="19">
                  <c:v>7</c:v>
                </c:pt>
                <c:pt idx="2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BD48-4984-8369-998D0B817A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41680656"/>
        <c:axId val="141681216"/>
      </c:barChart>
      <c:catAx>
        <c:axId val="14168065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141681216"/>
        <c:crosses val="autoZero"/>
        <c:auto val="1"/>
        <c:lblAlgn val="ctr"/>
        <c:lblOffset val="100"/>
        <c:noMultiLvlLbl val="0"/>
      </c:catAx>
      <c:valAx>
        <c:axId val="141681216"/>
        <c:scaling>
          <c:orientation val="minMax"/>
          <c:min val="43745"/>
        </c:scaling>
        <c:delete val="0"/>
        <c:axPos val="t"/>
        <c:majorGridlines/>
        <c:numFmt formatCode="d\.m;@" sourceLinked="1"/>
        <c:majorTickMark val="out"/>
        <c:minorTickMark val="none"/>
        <c:tickLblPos val="nextTo"/>
        <c:crossAx val="141680656"/>
        <c:crosses val="autoZero"/>
        <c:crossBetween val="between"/>
        <c:majorUnit val="14"/>
        <c:minorUnit val="7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Arial"/>
              </a:rPr>
              <a:t>Folie mittels Klicken verschieben</a:t>
            </a: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8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8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de-DE" sz="1400" b="0" strike="noStrike" spc="-1">
                <a:latin typeface="Times New Roman"/>
              </a:rPr>
              <a:t> </a:t>
            </a:r>
          </a:p>
        </p:txBody>
      </p:sp>
      <p:sp>
        <p:nvSpPr>
          <p:cNvPr id="18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8639B53-3C20-4C12-8ED0-29945661FEC6}" type="slidenum">
              <a:rPr lang="de-DE" sz="1400" b="0" strike="noStrike" spc="-1">
                <a:latin typeface="Times New Roman"/>
              </a:rPr>
              <a:t>‹Nr.›</a:t>
            </a:fld>
            <a:endParaRPr lang="de-D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Motivation</a:t>
            </a: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Was ist das Problem?</a:t>
            </a: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Warum ist das Problem interessant?</a:t>
            </a: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Warum ist das Problem schwer?</a:t>
            </a: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Lösung: Gaußprozesse</a:t>
            </a: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Unbekannte Funktion Approximieren (Fehler in x)</a:t>
            </a: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Gaußverteilter Fehler in y</a:t>
            </a: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Warum nicht k-Means? =&gt; Aussagen über Sicherheit/Genauigkeit (Kov)</a:t>
            </a: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Aktuelle Forschung =&gt; Magnetfeld Beispiel</a:t>
            </a: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Probleme/Fragestellungen?</a:t>
            </a:r>
          </a:p>
          <a:p>
            <a:pPr marL="216000" indent="-21528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lang="de-DE" sz="2000" b="0" strike="noStrike" spc="-1">
                <a:latin typeface="Arial"/>
              </a:rPr>
              <a:t>Dauer 20min Vortag + 10 Minuten Fragen</a:t>
            </a:r>
          </a:p>
          <a:p>
            <a:pPr marL="216000" indent="-215280">
              <a:lnSpc>
                <a:spcPct val="100000"/>
              </a:lnSpc>
            </a:pPr>
            <a:endParaRPr lang="de-DE" sz="20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3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FCF5FD43-D630-4398-ABAB-052FC1D7DFD2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13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76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14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184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15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1777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16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030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17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364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18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079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19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019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20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9785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21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109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4</a:t>
            </a:fld>
            <a:endParaRPr lang="de-DE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5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128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7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4236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8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667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9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2130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10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712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11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787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de-DE" sz="2000" b="0" strike="noStrike" spc="-1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5CF84C0-C7F2-48EA-AD98-312623CBC5C6}" type="slidenum">
              <a:rPr lang="de-DE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12</a:t>
            </a:fld>
            <a:endParaRPr lang="de-DE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824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de-DE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D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/>
          <p:cNvPicPr/>
          <p:nvPr/>
        </p:nvPicPr>
        <p:blipFill>
          <a:blip r:embed="rId14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14" name="CustomShape 1"/>
          <p:cNvSpPr/>
          <p:nvPr/>
        </p:nvSpPr>
        <p:spPr>
          <a:xfrm>
            <a:off x="5436000" y="6453360"/>
            <a:ext cx="33116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lang="de-DE" sz="9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Intelligente Sensor-Aktor-Systeme (ISAS)</a:t>
            </a:r>
            <a:r>
              <a:t/>
            </a:r>
            <a:br/>
            <a:r>
              <a:rPr lang="de-DE" sz="900" b="0" strike="noStrike" spc="-1">
                <a:solidFill>
                  <a:srgbClr val="000000"/>
                </a:solidFill>
                <a:latin typeface="Arial"/>
                <a:ea typeface="DejaVu Sans"/>
              </a:rPr>
              <a:t>Institut für Anthropomatik und Robotik (IAR)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250920" y="6445080"/>
            <a:ext cx="324360" cy="21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51"/>
              </a:spcBef>
            </a:pPr>
            <a:fld id="{6F4867E3-0BCB-41CA-B486-DDAA6A339738}" type="slidenum">
              <a:rPr lang="de-DE" sz="900" b="1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de-DE" sz="900" b="0" strike="noStrike" spc="-1">
              <a:latin typeface="Arial"/>
            </a:endParaRPr>
          </a:p>
        </p:txBody>
      </p:sp>
      <p:pic>
        <p:nvPicPr>
          <p:cNvPr id="3" name="Picture 13"/>
          <p:cNvPicPr/>
          <p:nvPr/>
        </p:nvPicPr>
        <p:blipFill>
          <a:blip r:embed="rId15"/>
          <a:stretch/>
        </p:blipFill>
        <p:spPr>
          <a:xfrm>
            <a:off x="7667640" y="333360"/>
            <a:ext cx="1075320" cy="495720"/>
          </a:xfrm>
          <a:prstGeom prst="rect">
            <a:avLst/>
          </a:prstGeom>
          <a:ln>
            <a:noFill/>
          </a:ln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3" t="11113" r="10815" b="11618"/>
          <a:stretch/>
        </p:blipFill>
        <p:spPr>
          <a:xfrm>
            <a:off x="137160" y="3680461"/>
            <a:ext cx="8839200" cy="2659380"/>
          </a:xfrm>
          <a:prstGeom prst="rect">
            <a:avLst/>
          </a:prstGeom>
        </p:spPr>
      </p:pic>
      <p:pic>
        <p:nvPicPr>
          <p:cNvPr id="6" name="Picture 9"/>
          <p:cNvPicPr/>
          <p:nvPr/>
        </p:nvPicPr>
        <p:blipFill>
          <a:blip r:embed="rId17"/>
          <a:stretch/>
        </p:blipFill>
        <p:spPr>
          <a:xfrm>
            <a:off x="0" y="-3240"/>
            <a:ext cx="9142920" cy="686952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1692360" y="6434640"/>
            <a:ext cx="3589200" cy="269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000000"/>
                </a:solidFill>
                <a:latin typeface="Arial"/>
                <a:ea typeface="DejaVu Sans"/>
              </a:rPr>
              <a:t>Neumann Oliver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396720" y="6597720"/>
            <a:ext cx="3669120" cy="1213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800" b="0" strike="noStrike" spc="-1">
                <a:solidFill>
                  <a:srgbClr val="000000"/>
                </a:solidFill>
                <a:latin typeface="Arial"/>
                <a:ea typeface="DejaVu Sans"/>
              </a:rPr>
              <a:t>KIT – Die Forschungsuniversität in der Helmholtz-Gemeinschaft</a:t>
            </a:r>
            <a:endParaRPr lang="de-DE" sz="800" b="0" strike="noStrike" spc="-1"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385920" y="3290400"/>
            <a:ext cx="61293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000" b="0" strike="noStrike" spc="-1">
                <a:solidFill>
                  <a:srgbClr val="FFFFFF"/>
                </a:solidFill>
                <a:latin typeface="Arial"/>
                <a:ea typeface="DejaVu Sans"/>
              </a:rPr>
              <a:t>Intelligente Sensor-Aktor-Systeme (ISAS)</a:t>
            </a:r>
            <a:r>
              <a:t/>
            </a:r>
            <a:br/>
            <a:r>
              <a:rPr lang="de-DE" sz="1000" b="0" strike="noStrike" spc="-1">
                <a:solidFill>
                  <a:srgbClr val="FFFFFF"/>
                </a:solidFill>
                <a:latin typeface="Arial"/>
                <a:ea typeface="DejaVu Sans"/>
              </a:rPr>
              <a:t>Institut für Anthropomatik und Robotik (IAR), Fakultät für Informatik</a:t>
            </a:r>
            <a:endParaRPr lang="de-DE" sz="1000" b="0" strike="noStrike" spc="-1"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7318440" y="6497640"/>
            <a:ext cx="1726200" cy="2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600" b="1" strike="noStrike" spc="-1">
                <a:solidFill>
                  <a:srgbClr val="FFFFFF"/>
                </a:solidFill>
                <a:latin typeface="Arial"/>
                <a:ea typeface="DejaVu Sans"/>
              </a:rPr>
              <a:t>www.kit.edu</a:t>
            </a:r>
            <a:endParaRPr lang="de-DE" sz="1600" b="0" strike="noStrike" spc="-1">
              <a:latin typeface="Arial"/>
            </a:endParaRPr>
          </a:p>
        </p:txBody>
      </p:sp>
      <p:pic>
        <p:nvPicPr>
          <p:cNvPr id="10" name="Picture 11"/>
          <p:cNvPicPr/>
          <p:nvPr/>
        </p:nvPicPr>
        <p:blipFill>
          <a:blip r:embed="rId15"/>
          <a:stretch/>
        </p:blipFill>
        <p:spPr>
          <a:xfrm>
            <a:off x="395280" y="333360"/>
            <a:ext cx="1618200" cy="746640"/>
          </a:xfrm>
          <a:prstGeom prst="rect">
            <a:avLst/>
          </a:prstGeom>
          <a:ln>
            <a:noFill/>
          </a:ln>
        </p:spPr>
      </p:pic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de-DE" sz="18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12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9"/>
          <p:cNvPicPr/>
          <p:nvPr/>
        </p:nvPicPr>
        <p:blipFill>
          <a:blip r:embed="rId14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5436000" y="6453360"/>
            <a:ext cx="33116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lang="de-DE" sz="9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Intelligente Sensor-Aktor-Systeme (ISAS)</a:t>
            </a:r>
            <a:r>
              <a:t/>
            </a:r>
            <a:br/>
            <a:r>
              <a:rPr lang="de-DE" sz="900" b="0" strike="noStrike" spc="-1">
                <a:solidFill>
                  <a:srgbClr val="000000"/>
                </a:solidFill>
                <a:latin typeface="Arial"/>
                <a:ea typeface="DejaVu Sans"/>
              </a:rPr>
              <a:t>Institut für Anthropomatik und Robotik (IAR)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250920" y="6445080"/>
            <a:ext cx="324360" cy="21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51"/>
              </a:spcBef>
            </a:pPr>
            <a:fld id="{1AE5DDBA-8E43-43D5-998D-E95B987CC297}" type="slidenum">
              <a:rPr lang="de-DE" sz="900" b="1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de-DE" sz="900" b="0" strike="noStrike" spc="-1">
              <a:latin typeface="Arial"/>
            </a:endParaRPr>
          </a:p>
        </p:txBody>
      </p:sp>
      <p:pic>
        <p:nvPicPr>
          <p:cNvPr id="52" name="Picture 13"/>
          <p:cNvPicPr/>
          <p:nvPr/>
        </p:nvPicPr>
        <p:blipFill>
          <a:blip r:embed="rId15"/>
          <a:stretch/>
        </p:blipFill>
        <p:spPr>
          <a:xfrm>
            <a:off x="7667640" y="333360"/>
            <a:ext cx="1075320" cy="495720"/>
          </a:xfrm>
          <a:prstGeom prst="rect">
            <a:avLst/>
          </a:prstGeom>
          <a:ln>
            <a:noFill/>
          </a:ln>
        </p:spPr>
      </p:pic>
      <p:sp>
        <p:nvSpPr>
          <p:cNvPr id="53" name="CustomShape 3"/>
          <p:cNvSpPr/>
          <p:nvPr/>
        </p:nvSpPr>
        <p:spPr>
          <a:xfrm>
            <a:off x="1692360" y="6434640"/>
            <a:ext cx="3589200" cy="269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000000"/>
                </a:solidFill>
                <a:latin typeface="Arial"/>
                <a:ea typeface="DejaVu Sans"/>
              </a:rPr>
              <a:t>Neumann Oliver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"/>
          <p:cNvPicPr/>
          <p:nvPr/>
        </p:nvPicPr>
        <p:blipFill>
          <a:blip r:embed="rId14"/>
          <a:stretch/>
        </p:blipFill>
        <p:spPr>
          <a:xfrm>
            <a:off x="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5436000" y="6453360"/>
            <a:ext cx="33116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lang="de-DE" sz="9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Intelligente Sensor-Aktor-Systeme (ISAS)</a:t>
            </a:r>
            <a:r>
              <a:t/>
            </a:r>
            <a:br/>
            <a:r>
              <a:rPr lang="de-DE" sz="900" b="0" strike="noStrike" spc="-1">
                <a:solidFill>
                  <a:srgbClr val="000000"/>
                </a:solidFill>
                <a:latin typeface="Arial"/>
                <a:ea typeface="DejaVu Sans"/>
              </a:rPr>
              <a:t>Institut für Anthropomatik und Robotik (IAR)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250920" y="6445080"/>
            <a:ext cx="324360" cy="21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51"/>
              </a:spcBef>
            </a:pPr>
            <a:fld id="{C8F98B77-78E2-4FFD-B174-A662FC8CD6A0}" type="slidenum">
              <a:rPr lang="de-DE" sz="900" b="1" strike="noStrike" spc="-1">
                <a:solidFill>
                  <a:srgbClr val="000000"/>
                </a:solidFill>
                <a:latin typeface="Arial"/>
                <a:ea typeface="DejaVu Sans"/>
              </a:rPr>
              <a:t>‹Nr.›</a:t>
            </a:fld>
            <a:endParaRPr lang="de-DE" sz="900" b="0" strike="noStrike" spc="-1">
              <a:latin typeface="Arial"/>
            </a:endParaRPr>
          </a:p>
        </p:txBody>
      </p:sp>
      <p:pic>
        <p:nvPicPr>
          <p:cNvPr id="95" name="Picture 13"/>
          <p:cNvPicPr/>
          <p:nvPr/>
        </p:nvPicPr>
        <p:blipFill>
          <a:blip r:embed="rId15"/>
          <a:stretch/>
        </p:blipFill>
        <p:spPr>
          <a:xfrm>
            <a:off x="7667640" y="333360"/>
            <a:ext cx="1075320" cy="49572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1692360" y="6434640"/>
            <a:ext cx="3589200" cy="269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900" b="0" strike="noStrike" spc="-1">
                <a:solidFill>
                  <a:srgbClr val="000000"/>
                </a:solidFill>
                <a:latin typeface="Arial"/>
                <a:ea typeface="DejaVu Sans"/>
              </a:rPr>
              <a:t>Neumann Oliver</a:t>
            </a:r>
            <a:endParaRPr lang="de-DE" sz="900" b="0" strike="noStrike" spc="-1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de-DE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95280" y="1413000"/>
            <a:ext cx="8388720" cy="71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de-DE" sz="2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Acoustic</a:t>
            </a:r>
            <a:r>
              <a:rPr lang="de-DE" sz="2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SLAM </a:t>
            </a:r>
            <a:r>
              <a:rPr lang="de-DE" sz="2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with</a:t>
            </a:r>
            <a:r>
              <a:rPr lang="de-DE" sz="2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Gaussian</a:t>
            </a:r>
            <a:r>
              <a:rPr lang="de-DE" sz="2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2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Processes</a:t>
            </a:r>
            <a:endParaRPr lang="de-DE" sz="2600" b="0" strike="noStrike" spc="-1" dirty="0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96720" y="2349360"/>
            <a:ext cx="8369640" cy="61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600" b="1" spc="-1" dirty="0" smtClean="0">
                <a:solidFill>
                  <a:srgbClr val="000000"/>
                </a:solidFill>
                <a:latin typeface="Arial"/>
                <a:ea typeface="DejaVu Sans"/>
              </a:rPr>
              <a:t>Projektvorstellung </a:t>
            </a:r>
            <a:r>
              <a:rPr lang="de-DE" sz="16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von 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Oliver Neumann</a:t>
            </a:r>
            <a:endParaRPr lang="de-DE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33D983E-4597-4D1F-B4B6-95D2FDFDCF93}"/>
              </a:ext>
            </a:extLst>
          </p:cNvPr>
          <p:cNvSpPr txBox="1"/>
          <p:nvPr/>
        </p:nvSpPr>
        <p:spPr>
          <a:xfrm>
            <a:off x="2379216" y="4695837"/>
            <a:ext cx="21387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Diskrete Landmarken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E212A0-0230-477B-82C3-2C5820943B48}"/>
              </a:ext>
            </a:extLst>
          </p:cNvPr>
          <p:cNvSpPr txBox="1"/>
          <p:nvPr/>
        </p:nvSpPr>
        <p:spPr>
          <a:xfrm>
            <a:off x="4626001" y="4695837"/>
            <a:ext cx="21335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Kontinuierliche Funktion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90600" y="1609725"/>
            <a:ext cx="8357040" cy="4176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echseck 5"/>
          <p:cNvSpPr/>
          <p:nvPr/>
        </p:nvSpPr>
        <p:spPr>
          <a:xfrm>
            <a:off x="6036250" y="3251308"/>
            <a:ext cx="1054910" cy="928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37021" y="3456586"/>
            <a:ext cx="517093" cy="517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13" y="3463056"/>
            <a:ext cx="517093" cy="517093"/>
          </a:xfrm>
          <a:prstGeom prst="rect">
            <a:avLst/>
          </a:prstGeom>
        </p:spPr>
      </p:pic>
      <p:sp>
        <p:nvSpPr>
          <p:cNvPr id="10" name="Multiplizieren 9"/>
          <p:cNvSpPr/>
          <p:nvPr/>
        </p:nvSpPr>
        <p:spPr>
          <a:xfrm>
            <a:off x="725864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Multiplizieren 18"/>
          <p:cNvSpPr/>
          <p:nvPr/>
        </p:nvSpPr>
        <p:spPr>
          <a:xfrm>
            <a:off x="725864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Multiplizieren 19"/>
          <p:cNvSpPr/>
          <p:nvPr/>
        </p:nvSpPr>
        <p:spPr>
          <a:xfrm>
            <a:off x="725864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67297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867297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ultiplizieren 23"/>
          <p:cNvSpPr/>
          <p:nvPr/>
        </p:nvSpPr>
        <p:spPr>
          <a:xfrm rot="10800000">
            <a:off x="1695436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Multiplizieren 24"/>
          <p:cNvSpPr/>
          <p:nvPr/>
        </p:nvSpPr>
        <p:spPr>
          <a:xfrm rot="10800000">
            <a:off x="1695436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Multiplizieren 25"/>
          <p:cNvSpPr/>
          <p:nvPr/>
        </p:nvSpPr>
        <p:spPr>
          <a:xfrm rot="10800000">
            <a:off x="1695436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Gerade Verbindung mit Pfeil 26"/>
          <p:cNvCxnSpPr/>
          <p:nvPr/>
        </p:nvCxnSpPr>
        <p:spPr>
          <a:xfrm rot="10800000">
            <a:off x="1836869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rot="10800000">
            <a:off x="1836869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Multiplizieren 42"/>
          <p:cNvSpPr/>
          <p:nvPr/>
        </p:nvSpPr>
        <p:spPr>
          <a:xfrm>
            <a:off x="2673107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Multiplizieren 43"/>
          <p:cNvSpPr/>
          <p:nvPr/>
        </p:nvSpPr>
        <p:spPr>
          <a:xfrm>
            <a:off x="2673107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Multiplizieren 44"/>
          <p:cNvSpPr/>
          <p:nvPr/>
        </p:nvSpPr>
        <p:spPr>
          <a:xfrm>
            <a:off x="2673107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/>
          <p:cNvCxnSpPr/>
          <p:nvPr/>
        </p:nvCxnSpPr>
        <p:spPr>
          <a:xfrm>
            <a:off x="2814540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2814540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Multiplizieren 47"/>
          <p:cNvSpPr/>
          <p:nvPr/>
        </p:nvSpPr>
        <p:spPr>
          <a:xfrm rot="10800000">
            <a:off x="3642679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Multiplizieren 48"/>
          <p:cNvSpPr/>
          <p:nvPr/>
        </p:nvSpPr>
        <p:spPr>
          <a:xfrm rot="10800000">
            <a:off x="3642679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 Verbindung mit Pfeil 49"/>
          <p:cNvCxnSpPr/>
          <p:nvPr/>
        </p:nvCxnSpPr>
        <p:spPr>
          <a:xfrm rot="10800000">
            <a:off x="3784112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rot="10800000">
            <a:off x="3784112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Multiplizieren 51"/>
          <p:cNvSpPr/>
          <p:nvPr/>
        </p:nvSpPr>
        <p:spPr>
          <a:xfrm rot="10800000">
            <a:off x="3649554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3" name="Gerade Verbindung mit Pfeil 52"/>
          <p:cNvCxnSpPr/>
          <p:nvPr/>
        </p:nvCxnSpPr>
        <p:spPr>
          <a:xfrm>
            <a:off x="1105359" y="5339041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2081552" y="2088477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>
            <a:off x="3065196" y="5355571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>
            <a:off x="3978325" y="2088477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Multiplizieren 101"/>
          <p:cNvSpPr/>
          <p:nvPr/>
        </p:nvSpPr>
        <p:spPr>
          <a:xfrm>
            <a:off x="4546832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Multiplizieren 102"/>
          <p:cNvSpPr/>
          <p:nvPr/>
        </p:nvSpPr>
        <p:spPr>
          <a:xfrm>
            <a:off x="4546832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Multiplizieren 103"/>
          <p:cNvSpPr/>
          <p:nvPr/>
        </p:nvSpPr>
        <p:spPr>
          <a:xfrm>
            <a:off x="4546832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5" name="Gerade Verbindung mit Pfeil 104"/>
          <p:cNvCxnSpPr/>
          <p:nvPr/>
        </p:nvCxnSpPr>
        <p:spPr>
          <a:xfrm>
            <a:off x="4688265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/>
          <p:cNvCxnSpPr/>
          <p:nvPr/>
        </p:nvCxnSpPr>
        <p:spPr>
          <a:xfrm>
            <a:off x="4688265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Multiplizieren 106"/>
          <p:cNvSpPr/>
          <p:nvPr/>
        </p:nvSpPr>
        <p:spPr>
          <a:xfrm rot="10800000">
            <a:off x="5448487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Multiplizieren 107"/>
          <p:cNvSpPr/>
          <p:nvPr/>
        </p:nvSpPr>
        <p:spPr>
          <a:xfrm rot="10800000">
            <a:off x="5448487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Multiplizieren 108"/>
          <p:cNvSpPr/>
          <p:nvPr/>
        </p:nvSpPr>
        <p:spPr>
          <a:xfrm rot="10800000">
            <a:off x="5448487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/>
          <p:cNvCxnSpPr/>
          <p:nvPr/>
        </p:nvCxnSpPr>
        <p:spPr>
          <a:xfrm rot="10800000">
            <a:off x="5589920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/>
          <p:cNvCxnSpPr/>
          <p:nvPr/>
        </p:nvCxnSpPr>
        <p:spPr>
          <a:xfrm rot="10800000">
            <a:off x="5589920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Multiplizieren 111"/>
          <p:cNvSpPr/>
          <p:nvPr/>
        </p:nvSpPr>
        <p:spPr>
          <a:xfrm>
            <a:off x="6413780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5" name="Gerade Verbindung mit Pfeil 114"/>
          <p:cNvCxnSpPr/>
          <p:nvPr/>
        </p:nvCxnSpPr>
        <p:spPr>
          <a:xfrm flipH="1">
            <a:off x="6547114" y="2325815"/>
            <a:ext cx="1" cy="83432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mit Pfeil 121"/>
          <p:cNvCxnSpPr/>
          <p:nvPr/>
        </p:nvCxnSpPr>
        <p:spPr>
          <a:xfrm>
            <a:off x="4886848" y="5346046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>
            <a:off x="5834774" y="2088477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feld 55"/>
          <p:cNvSpPr txBox="1"/>
          <p:nvPr/>
        </p:nvSpPr>
        <p:spPr>
          <a:xfrm>
            <a:off x="7183058" y="2133669"/>
            <a:ext cx="1505777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9900" dirty="0" smtClean="0"/>
              <a:t>?</a:t>
            </a:r>
            <a:endParaRPr lang="de-DE" sz="19900" dirty="0"/>
          </a:p>
        </p:txBody>
      </p:sp>
    </p:spTree>
    <p:extLst>
      <p:ext uri="{BB962C8B-B14F-4D97-AF65-F5344CB8AC3E}">
        <p14:creationId xmlns:p14="http://schemas.microsoft.com/office/powerpoint/2010/main" val="207949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t="12508" r="11174" b="12874"/>
          <a:stretch/>
        </p:blipFill>
        <p:spPr>
          <a:xfrm>
            <a:off x="390600" y="1609725"/>
            <a:ext cx="8357040" cy="4176272"/>
          </a:xfrm>
          <a:prstGeom prst="rect">
            <a:avLst/>
          </a:prstGeom>
        </p:spPr>
      </p:pic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90600" y="1609725"/>
            <a:ext cx="8357040" cy="4176271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echseck 5"/>
          <p:cNvSpPr/>
          <p:nvPr/>
        </p:nvSpPr>
        <p:spPr>
          <a:xfrm>
            <a:off x="5268146" y="4313066"/>
            <a:ext cx="1054910" cy="928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10573" y="3391703"/>
            <a:ext cx="517093" cy="517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54" y="4518545"/>
            <a:ext cx="517093" cy="51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67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t="12508" r="11174" b="12874"/>
          <a:stretch/>
        </p:blipFill>
        <p:spPr>
          <a:xfrm>
            <a:off x="390600" y="1609725"/>
            <a:ext cx="8357040" cy="4176272"/>
          </a:xfrm>
          <a:prstGeom prst="rect">
            <a:avLst/>
          </a:prstGeom>
        </p:spPr>
      </p:pic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90600" y="1609725"/>
            <a:ext cx="8357040" cy="4176271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echseck 5"/>
          <p:cNvSpPr/>
          <p:nvPr/>
        </p:nvSpPr>
        <p:spPr>
          <a:xfrm>
            <a:off x="5836765" y="2230693"/>
            <a:ext cx="1054910" cy="928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10573" y="3391703"/>
            <a:ext cx="517093" cy="517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73" y="2436172"/>
            <a:ext cx="517093" cy="51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2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0" t="12508" r="11174" b="12874"/>
          <a:stretch/>
        </p:blipFill>
        <p:spPr>
          <a:xfrm>
            <a:off x="390600" y="1609725"/>
            <a:ext cx="8357040" cy="4176272"/>
          </a:xfrm>
          <a:prstGeom prst="rect">
            <a:avLst/>
          </a:prstGeom>
        </p:spPr>
      </p:pic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90600" y="1609725"/>
            <a:ext cx="8357040" cy="4176271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echseck 5"/>
          <p:cNvSpPr/>
          <p:nvPr/>
        </p:nvSpPr>
        <p:spPr>
          <a:xfrm>
            <a:off x="4049013" y="3239492"/>
            <a:ext cx="1054910" cy="928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49784" y="3444770"/>
            <a:ext cx="517093" cy="517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976" y="3451240"/>
            <a:ext cx="517093" cy="51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2789" r="11561" b="13429"/>
          <a:stretch/>
        </p:blipFill>
        <p:spPr>
          <a:xfrm>
            <a:off x="390600" y="1619347"/>
            <a:ext cx="8357040" cy="4180877"/>
          </a:xfrm>
          <a:prstGeom prst="rect">
            <a:avLst/>
          </a:prstGeom>
        </p:spPr>
      </p:pic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390600" y="1609725"/>
            <a:ext cx="8357040" cy="4176271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echseck 5"/>
          <p:cNvSpPr/>
          <p:nvPr/>
        </p:nvSpPr>
        <p:spPr>
          <a:xfrm>
            <a:off x="1528649" y="2809185"/>
            <a:ext cx="1054910" cy="928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29420" y="3014463"/>
            <a:ext cx="517093" cy="517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12" y="3020933"/>
            <a:ext cx="517093" cy="51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3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33D983E-4597-4D1F-B4B6-95D2FDFDCF93}"/>
              </a:ext>
            </a:extLst>
          </p:cNvPr>
          <p:cNvSpPr txBox="1"/>
          <p:nvPr/>
        </p:nvSpPr>
        <p:spPr>
          <a:xfrm>
            <a:off x="2379216" y="4695837"/>
            <a:ext cx="21387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Diskrete Landmarken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E212A0-0230-477B-82C3-2C5820943B48}"/>
              </a:ext>
            </a:extLst>
          </p:cNvPr>
          <p:cNvSpPr txBox="1"/>
          <p:nvPr/>
        </p:nvSpPr>
        <p:spPr>
          <a:xfrm>
            <a:off x="4626001" y="4695837"/>
            <a:ext cx="21335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Kontinuierliche Funktion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90600" y="1609725"/>
            <a:ext cx="8357040" cy="4176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echseck 5"/>
          <p:cNvSpPr/>
          <p:nvPr/>
        </p:nvSpPr>
        <p:spPr>
          <a:xfrm>
            <a:off x="2087168" y="3236004"/>
            <a:ext cx="1054910" cy="928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87939" y="3441282"/>
            <a:ext cx="517093" cy="517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31" y="3447752"/>
            <a:ext cx="517093" cy="517093"/>
          </a:xfrm>
          <a:prstGeom prst="rect">
            <a:avLst/>
          </a:prstGeom>
        </p:spPr>
      </p:pic>
      <p:sp>
        <p:nvSpPr>
          <p:cNvPr id="102" name="Multiplizieren 101"/>
          <p:cNvSpPr/>
          <p:nvPr/>
        </p:nvSpPr>
        <p:spPr>
          <a:xfrm>
            <a:off x="597750" y="1931740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Multiplizieren 102"/>
          <p:cNvSpPr/>
          <p:nvPr/>
        </p:nvSpPr>
        <p:spPr>
          <a:xfrm>
            <a:off x="597750" y="3557022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Multiplizieren 103"/>
          <p:cNvSpPr/>
          <p:nvPr/>
        </p:nvSpPr>
        <p:spPr>
          <a:xfrm>
            <a:off x="597750" y="518230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5" name="Gerade Verbindung mit Pfeil 104"/>
          <p:cNvCxnSpPr/>
          <p:nvPr/>
        </p:nvCxnSpPr>
        <p:spPr>
          <a:xfrm>
            <a:off x="739183" y="2329908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/>
          <p:cNvCxnSpPr/>
          <p:nvPr/>
        </p:nvCxnSpPr>
        <p:spPr>
          <a:xfrm>
            <a:off x="739183" y="3934036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Multiplizieren 106"/>
          <p:cNvSpPr/>
          <p:nvPr/>
        </p:nvSpPr>
        <p:spPr>
          <a:xfrm rot="10800000">
            <a:off x="1499405" y="1931740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Multiplizieren 107"/>
          <p:cNvSpPr/>
          <p:nvPr/>
        </p:nvSpPr>
        <p:spPr>
          <a:xfrm rot="10800000">
            <a:off x="1499405" y="3557022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Multiplizieren 108"/>
          <p:cNvSpPr/>
          <p:nvPr/>
        </p:nvSpPr>
        <p:spPr>
          <a:xfrm rot="10800000">
            <a:off x="1499405" y="518230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/>
          <p:cNvCxnSpPr/>
          <p:nvPr/>
        </p:nvCxnSpPr>
        <p:spPr>
          <a:xfrm rot="10800000">
            <a:off x="1640838" y="2329908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/>
          <p:cNvCxnSpPr/>
          <p:nvPr/>
        </p:nvCxnSpPr>
        <p:spPr>
          <a:xfrm rot="10800000">
            <a:off x="1640838" y="3934036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Multiplizieren 111"/>
          <p:cNvSpPr/>
          <p:nvPr/>
        </p:nvSpPr>
        <p:spPr>
          <a:xfrm>
            <a:off x="2464698" y="1931740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5" name="Gerade Verbindung mit Pfeil 114"/>
          <p:cNvCxnSpPr/>
          <p:nvPr/>
        </p:nvCxnSpPr>
        <p:spPr>
          <a:xfrm flipH="1">
            <a:off x="2598032" y="2310511"/>
            <a:ext cx="1" cy="83432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mit Pfeil 121"/>
          <p:cNvCxnSpPr/>
          <p:nvPr/>
        </p:nvCxnSpPr>
        <p:spPr>
          <a:xfrm>
            <a:off x="937766" y="5330742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>
            <a:off x="1885692" y="2073173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feld 55"/>
          <p:cNvSpPr txBox="1"/>
          <p:nvPr/>
        </p:nvSpPr>
        <p:spPr>
          <a:xfrm>
            <a:off x="7183058" y="2133669"/>
            <a:ext cx="1505777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9900" dirty="0" smtClean="0"/>
              <a:t>?</a:t>
            </a:r>
            <a:endParaRPr lang="de-DE" sz="19900" dirty="0"/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481"/>
          <a:stretch/>
        </p:blipFill>
        <p:spPr>
          <a:xfrm>
            <a:off x="3358202" y="2375775"/>
            <a:ext cx="3868786" cy="2661046"/>
          </a:xfrm>
          <a:prstGeom prst="rect">
            <a:avLst/>
          </a:prstGeom>
        </p:spPr>
      </p:pic>
      <p:sp>
        <p:nvSpPr>
          <p:cNvPr id="55" name="CustomShape 8"/>
          <p:cNvSpPr/>
          <p:nvPr/>
        </p:nvSpPr>
        <p:spPr>
          <a:xfrm>
            <a:off x="4914928" y="4975249"/>
            <a:ext cx="2386592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[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Dokmanic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et al 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2016]</a:t>
            </a:r>
            <a:endParaRPr lang="de-DE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527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14" name="CustomShape 2"/>
          <p:cNvSpPr/>
          <p:nvPr/>
        </p:nvSpPr>
        <p:spPr>
          <a:xfrm>
            <a:off x="392040" y="998415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600" b="1" spc="-1" dirty="0" smtClean="0">
                <a:solidFill>
                  <a:srgbClr val="000000"/>
                </a:solidFill>
              </a:rPr>
              <a:t>Raum Impulsantwort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/>
              <p:cNvSpPr txBox="1"/>
              <p:nvPr/>
            </p:nvSpPr>
            <p:spPr>
              <a:xfrm>
                <a:off x="846636" y="1573384"/>
                <a:ext cx="1884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i="1" smtClean="0">
                          <a:latin typeface="Cambria Math" panose="02040503050406030204" pitchFamily="18" charset="0"/>
                        </a:rPr>
                        <m:t>y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feld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36" y="1573384"/>
                <a:ext cx="1884747" cy="276999"/>
              </a:xfrm>
              <a:prstGeom prst="rect">
                <a:avLst/>
              </a:prstGeom>
              <a:blipFill>
                <a:blip r:embed="rId3"/>
                <a:stretch>
                  <a:fillRect l="-1294" r="-2589" b="-3478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/>
              <p:cNvSpPr/>
              <p:nvPr/>
            </p:nvSpPr>
            <p:spPr>
              <a:xfrm>
                <a:off x="720222" y="2224558"/>
                <a:ext cx="2137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Rechtec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22" y="2224558"/>
                <a:ext cx="213757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4621058" y="1762922"/>
                <a:ext cx="1483290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058" y="1762922"/>
                <a:ext cx="1483290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feil nach rechts 3"/>
          <p:cNvSpPr/>
          <p:nvPr/>
        </p:nvSpPr>
        <p:spPr>
          <a:xfrm>
            <a:off x="2921593" y="1679549"/>
            <a:ext cx="1629144" cy="835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9630" y="2558432"/>
            <a:ext cx="4795288" cy="359646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524" y="2558432"/>
            <a:ext cx="4795288" cy="35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8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14" name="CustomShape 2"/>
          <p:cNvSpPr/>
          <p:nvPr/>
        </p:nvSpPr>
        <p:spPr>
          <a:xfrm>
            <a:off x="392040" y="998415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600" b="1" spc="-1" dirty="0" smtClean="0">
                <a:solidFill>
                  <a:srgbClr val="000000"/>
                </a:solidFill>
              </a:rPr>
              <a:t>Betrachtung der Phase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0352" y="714409"/>
            <a:ext cx="7638975" cy="57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30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14" name="CustomShape 2"/>
          <p:cNvSpPr/>
          <p:nvPr/>
        </p:nvSpPr>
        <p:spPr>
          <a:xfrm>
            <a:off x="392040" y="998415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600" b="1" spc="-1" dirty="0" smtClean="0">
                <a:solidFill>
                  <a:srgbClr val="000000"/>
                </a:solidFill>
              </a:rPr>
              <a:t>Kontinuität durch Fensterfunktion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p:sp>
        <p:nvSpPr>
          <p:cNvPr id="4" name="Pfeil nach rechts 3"/>
          <p:cNvSpPr/>
          <p:nvPr/>
        </p:nvSpPr>
        <p:spPr>
          <a:xfrm>
            <a:off x="4048494" y="3075120"/>
            <a:ext cx="1055450" cy="835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772" y="2076706"/>
            <a:ext cx="982136" cy="998414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446345"/>
            <a:ext cx="4343400" cy="325755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0557" y="1446345"/>
            <a:ext cx="4343399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4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92040" y="998415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600" b="1" spc="-1" dirty="0" smtClean="0">
                <a:solidFill>
                  <a:srgbClr val="000000"/>
                </a:solidFill>
              </a:rPr>
              <a:t>Betrachtung der Spitzen in Magnitude – Gleiche Position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41" y="799971"/>
            <a:ext cx="7399198" cy="554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80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541301"/>
            <a:ext cx="8229240" cy="609398"/>
          </a:xfrm>
        </p:spPr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5" name="CustomShape 8"/>
          <p:cNvSpPr/>
          <p:nvPr/>
        </p:nvSpPr>
        <p:spPr>
          <a:xfrm>
            <a:off x="3666605" y="1781950"/>
            <a:ext cx="2463131" cy="3962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0600" tIns="30600" rIns="30600" bIns="30600" anchor="b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Motivation</a:t>
            </a:r>
            <a:endParaRPr lang="de-DE" sz="2800" b="0" strike="noStrike" spc="-1" dirty="0">
              <a:latin typeface="Arial"/>
            </a:endParaRPr>
          </a:p>
        </p:txBody>
      </p:sp>
      <p:sp>
        <p:nvSpPr>
          <p:cNvPr id="6" name="CustomShape 9"/>
          <p:cNvSpPr/>
          <p:nvPr/>
        </p:nvSpPr>
        <p:spPr>
          <a:xfrm>
            <a:off x="378918" y="2507112"/>
            <a:ext cx="4252996" cy="9810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0600" tIns="30600" rIns="30600" bIns="3060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de-DE" sz="2800" spc="-1" dirty="0" smtClean="0">
                <a:solidFill>
                  <a:srgbClr val="000000"/>
                </a:solidFill>
                <a:latin typeface="Arial"/>
              </a:rPr>
              <a:t>Stand der </a:t>
            </a:r>
          </a:p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de-DE" sz="2800" spc="-1" dirty="0" smtClean="0">
                <a:solidFill>
                  <a:srgbClr val="000000"/>
                </a:solidFill>
                <a:latin typeface="Arial"/>
              </a:rPr>
              <a:t>Wissenschaft und Technik</a:t>
            </a:r>
            <a:endParaRPr lang="de-DE" sz="2800" b="0" strike="noStrike" spc="-1" dirty="0">
              <a:latin typeface="Arial"/>
            </a:endParaRPr>
          </a:p>
        </p:txBody>
      </p:sp>
      <p:sp>
        <p:nvSpPr>
          <p:cNvPr id="7" name="CustomShape 10"/>
          <p:cNvSpPr/>
          <p:nvPr/>
        </p:nvSpPr>
        <p:spPr>
          <a:xfrm>
            <a:off x="5493211" y="2922802"/>
            <a:ext cx="2588223" cy="9810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0600" tIns="30600" rIns="30600" bIns="30600" anchor="ctr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de-DE" sz="2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Vorarbeiten</a:t>
            </a:r>
            <a:endParaRPr lang="de-DE" sz="2800" b="0" strike="noStrike" spc="-1" dirty="0">
              <a:latin typeface="Arial"/>
            </a:endParaRPr>
          </a:p>
        </p:txBody>
      </p:sp>
      <p:sp>
        <p:nvSpPr>
          <p:cNvPr id="9" name="CustomShape 12"/>
          <p:cNvSpPr/>
          <p:nvPr/>
        </p:nvSpPr>
        <p:spPr>
          <a:xfrm>
            <a:off x="4781903" y="4931393"/>
            <a:ext cx="3478718" cy="10211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34200" rIns="34200" bIns="3420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Aft>
                <a:spcPts val="944"/>
              </a:spcAft>
            </a:pPr>
            <a:r>
              <a:rPr lang="de-DE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Ziele des Projekts </a:t>
            </a:r>
          </a:p>
          <a:p>
            <a:pPr algn="ctr">
              <a:lnSpc>
                <a:spcPct val="90000"/>
              </a:lnSpc>
              <a:spcAft>
                <a:spcPts val="944"/>
              </a:spcAft>
            </a:pPr>
            <a:r>
              <a:rPr lang="de-DE" sz="3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&amp; Projektplan</a:t>
            </a:r>
            <a:endParaRPr lang="de-DE" sz="3200" b="0" strike="noStrike" spc="-1" dirty="0">
              <a:latin typeface="Arial"/>
            </a:endParaRPr>
          </a:p>
        </p:txBody>
      </p:sp>
      <p:sp>
        <p:nvSpPr>
          <p:cNvPr id="13" name="CustomShape 4"/>
          <p:cNvSpPr/>
          <p:nvPr/>
        </p:nvSpPr>
        <p:spPr>
          <a:xfrm rot="3697800">
            <a:off x="1520338" y="1466280"/>
            <a:ext cx="5297756" cy="3294208"/>
          </a:xfrm>
          <a:prstGeom prst="swooshArrow">
            <a:avLst>
              <a:gd name="adj1" fmla="val 16310"/>
              <a:gd name="adj2" fmla="val 31370"/>
            </a:avLst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/>
          </a:p>
        </p:txBody>
      </p:sp>
      <p:sp>
        <p:nvSpPr>
          <p:cNvPr id="14" name="CustomShape 5"/>
          <p:cNvSpPr/>
          <p:nvPr/>
        </p:nvSpPr>
        <p:spPr>
          <a:xfrm>
            <a:off x="3495913" y="2005672"/>
            <a:ext cx="109080" cy="109080"/>
          </a:xfrm>
          <a:prstGeom prst="ellipse">
            <a:avLst/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/>
          </a:p>
        </p:txBody>
      </p:sp>
      <p:sp>
        <p:nvSpPr>
          <p:cNvPr id="15" name="CustomShape 6"/>
          <p:cNvSpPr/>
          <p:nvPr/>
        </p:nvSpPr>
        <p:spPr>
          <a:xfrm>
            <a:off x="4472492" y="2659327"/>
            <a:ext cx="109080" cy="109080"/>
          </a:xfrm>
          <a:prstGeom prst="ellipse">
            <a:avLst/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/>
          </a:p>
        </p:txBody>
      </p:sp>
      <p:sp>
        <p:nvSpPr>
          <p:cNvPr id="16" name="CustomShape 7"/>
          <p:cNvSpPr/>
          <p:nvPr/>
        </p:nvSpPr>
        <p:spPr>
          <a:xfrm>
            <a:off x="5262211" y="3425717"/>
            <a:ext cx="109080" cy="109080"/>
          </a:xfrm>
          <a:prstGeom prst="ellipse">
            <a:avLst/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305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92040" y="998415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600" b="1" spc="-1" dirty="0" smtClean="0">
                <a:solidFill>
                  <a:srgbClr val="000000"/>
                </a:solidFill>
              </a:rPr>
              <a:t>Betrachtung der Spitzen in Magnitude – Verschiedene Position gleicher Raum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67" y="797310"/>
            <a:ext cx="7402746" cy="555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53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Vorarbeiten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9" name="CustomShape 2"/>
          <p:cNvSpPr/>
          <p:nvPr/>
        </p:nvSpPr>
        <p:spPr>
          <a:xfrm>
            <a:off x="392040" y="998415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600" b="1" spc="-1" dirty="0" smtClean="0">
                <a:solidFill>
                  <a:srgbClr val="000000"/>
                </a:solidFill>
              </a:rPr>
              <a:t>Betrachtung der Spitzen in Magnitude – Verschiedene Räume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40" y="799970"/>
            <a:ext cx="7399200" cy="5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Projekt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92040" y="1198440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1080">
              <a:lnSpc>
                <a:spcPct val="100000"/>
              </a:lnSpc>
              <a:spcBef>
                <a:spcPts val="400"/>
              </a:spcBef>
              <a:buSzPct val="100101"/>
            </a:pPr>
            <a:r>
              <a:rPr lang="de-DE" sz="2400" b="1" spc="-1" dirty="0" smtClean="0">
                <a:solidFill>
                  <a:srgbClr val="000000"/>
                </a:solidFill>
              </a:rPr>
              <a:t>Forschungsfrage</a:t>
            </a:r>
            <a:endParaRPr lang="de-DE" sz="2000" b="1" spc="-1" dirty="0" smtClean="0">
              <a:solidFill>
                <a:srgbClr val="000000"/>
              </a:solidFill>
            </a:endParaRPr>
          </a:p>
          <a:p>
            <a:pPr marL="314280" indent="-31320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endParaRPr lang="de-DE" sz="2000" spc="-1" dirty="0" smtClean="0">
              <a:solidFill>
                <a:srgbClr val="000000"/>
              </a:solidFill>
            </a:endParaRPr>
          </a:p>
          <a:p>
            <a:pPr marL="314280" indent="-31320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spc="-1" dirty="0" smtClean="0">
                <a:solidFill>
                  <a:srgbClr val="000000"/>
                </a:solidFill>
              </a:rPr>
              <a:t>Kann </a:t>
            </a:r>
            <a:r>
              <a:rPr lang="de-DE" sz="2000" spc="-1" dirty="0">
                <a:solidFill>
                  <a:srgbClr val="000000"/>
                </a:solidFill>
              </a:rPr>
              <a:t>eine Roboterplattform </a:t>
            </a:r>
            <a:r>
              <a:rPr lang="de-DE" sz="2000" spc="-1" dirty="0" smtClean="0">
                <a:solidFill>
                  <a:srgbClr val="000000"/>
                </a:solidFill>
              </a:rPr>
              <a:t>mithilfe </a:t>
            </a:r>
            <a:r>
              <a:rPr lang="de-DE" sz="2000" spc="-1" dirty="0">
                <a:solidFill>
                  <a:srgbClr val="000000"/>
                </a:solidFill>
              </a:rPr>
              <a:t>einer IMU, eines Lautsprechers und einem Mikrofon sich </a:t>
            </a:r>
            <a:r>
              <a:rPr lang="de-DE" sz="2000" spc="-1" dirty="0" smtClean="0">
                <a:solidFill>
                  <a:srgbClr val="000000"/>
                </a:solidFill>
              </a:rPr>
              <a:t>in Innenräumen </a:t>
            </a:r>
            <a:r>
              <a:rPr lang="de-DE" sz="2000" spc="-1" dirty="0">
                <a:solidFill>
                  <a:srgbClr val="000000"/>
                </a:solidFill>
              </a:rPr>
              <a:t>lokalisieren</a:t>
            </a:r>
            <a:r>
              <a:rPr lang="de-DE" sz="2000" spc="-1" dirty="0" smtClean="0">
                <a:solidFill>
                  <a:srgbClr val="000000"/>
                </a:solidFill>
              </a:rPr>
              <a:t>?</a:t>
            </a:r>
          </a:p>
          <a:p>
            <a:pPr marL="1080">
              <a:lnSpc>
                <a:spcPct val="100000"/>
              </a:lnSpc>
              <a:spcBef>
                <a:spcPts val="400"/>
              </a:spcBef>
              <a:buSzPct val="100101"/>
            </a:pPr>
            <a:endParaRPr lang="de-DE" sz="2000" spc="-1" dirty="0" smtClean="0">
              <a:solidFill>
                <a:srgbClr val="000000"/>
              </a:solidFill>
            </a:endParaRPr>
          </a:p>
          <a:p>
            <a:pPr marL="1080">
              <a:lnSpc>
                <a:spcPct val="100000"/>
              </a:lnSpc>
              <a:spcBef>
                <a:spcPts val="400"/>
              </a:spcBef>
              <a:buSzPct val="100101"/>
            </a:pPr>
            <a:r>
              <a:rPr lang="de-DE" sz="2400" b="1" spc="-1" dirty="0">
                <a:solidFill>
                  <a:srgbClr val="000000"/>
                </a:solidFill>
              </a:rPr>
              <a:t>Aufgaben und Ziele</a:t>
            </a:r>
          </a:p>
          <a:p>
            <a:pPr marL="1080">
              <a:lnSpc>
                <a:spcPct val="100000"/>
              </a:lnSpc>
              <a:spcBef>
                <a:spcPts val="400"/>
              </a:spcBef>
              <a:buSzPct val="100101"/>
            </a:pPr>
            <a:endParaRPr lang="de-DE" sz="2000" b="1" spc="-1" dirty="0">
              <a:solidFill>
                <a:srgbClr val="000000"/>
              </a:solidFill>
            </a:endParaRPr>
          </a:p>
          <a:p>
            <a:pPr marL="314280" indent="-31320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spc="-1" dirty="0" smtClean="0">
                <a:solidFill>
                  <a:srgbClr val="000000"/>
                </a:solidFill>
              </a:rPr>
              <a:t>Datengenerierung (Analyse-, Test und Validierungsdaten)</a:t>
            </a:r>
            <a:endParaRPr lang="de-DE" sz="2000" spc="-1" dirty="0">
              <a:solidFill>
                <a:srgbClr val="000000"/>
              </a:solidFill>
            </a:endParaRPr>
          </a:p>
          <a:p>
            <a:pPr marL="314280" indent="-31320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spc="-1" dirty="0">
                <a:solidFill>
                  <a:srgbClr val="000000"/>
                </a:solidFill>
              </a:rPr>
              <a:t>Kontinuierliche Funktion aus </a:t>
            </a:r>
            <a:r>
              <a:rPr lang="de-DE" sz="2000" spc="-1" dirty="0" smtClean="0">
                <a:solidFill>
                  <a:srgbClr val="000000"/>
                </a:solidFill>
              </a:rPr>
              <a:t>Signal mit Gaußprozess</a:t>
            </a:r>
          </a:p>
          <a:p>
            <a:pPr marL="314280" indent="-31320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spc="-1" dirty="0" smtClean="0">
                <a:solidFill>
                  <a:srgbClr val="000000"/>
                </a:solidFill>
              </a:rPr>
              <a:t>Erstellen einer Karte</a:t>
            </a:r>
            <a:endParaRPr lang="de-DE" sz="2000" spc="-1" dirty="0">
              <a:solidFill>
                <a:srgbClr val="000000"/>
              </a:solidFill>
            </a:endParaRPr>
          </a:p>
          <a:p>
            <a:pPr marL="314280" indent="-31320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spc="-1" dirty="0">
                <a:solidFill>
                  <a:srgbClr val="000000"/>
                </a:solidFill>
              </a:rPr>
              <a:t>Implementierung von SLAM</a:t>
            </a:r>
          </a:p>
          <a:p>
            <a:pPr marL="314280" indent="-31320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spc="-1" dirty="0">
                <a:solidFill>
                  <a:srgbClr val="000000"/>
                </a:solidFill>
              </a:rPr>
              <a:t>Testen und Validieren</a:t>
            </a:r>
          </a:p>
          <a:p>
            <a:pPr marL="314280" indent="-31320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spc="-1" dirty="0">
                <a:solidFill>
                  <a:srgbClr val="000000"/>
                </a:solidFill>
              </a:rPr>
              <a:t>Aussage über Anwendbarkeit von SLAM</a:t>
            </a:r>
            <a:endParaRPr lang="de-DE" sz="2000" b="1" spc="-1" dirty="0">
              <a:solidFill>
                <a:srgbClr val="000000"/>
              </a:solidFill>
            </a:endParaRPr>
          </a:p>
          <a:p>
            <a:pPr marL="314280" indent="-31320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endParaRPr lang="de-DE" sz="20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B136A0C2-B49D-41F6-8005-DE32EA9391C8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73043"/>
              </p:ext>
            </p:extLst>
          </p:nvPr>
        </p:nvGraphicFramePr>
        <p:xfrm>
          <a:off x="91440" y="822960"/>
          <a:ext cx="8892540" cy="5410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0" name="CustomShape 3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B136A0C2-B49D-41F6-8005-DE32EA9391C8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10" name="Geschweifte Klammer rechts 9"/>
          <p:cNvSpPr/>
          <p:nvPr/>
        </p:nvSpPr>
        <p:spPr>
          <a:xfrm>
            <a:off x="4208544" y="1181552"/>
            <a:ext cx="357982" cy="78440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100"/>
          </a:p>
        </p:txBody>
      </p:sp>
      <p:sp>
        <p:nvSpPr>
          <p:cNvPr id="11" name="Textfeld 5"/>
          <p:cNvSpPr txBox="1"/>
          <p:nvPr/>
        </p:nvSpPr>
        <p:spPr>
          <a:xfrm>
            <a:off x="4566526" y="1176601"/>
            <a:ext cx="3827842" cy="78440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Analyse-, Test,</a:t>
            </a:r>
            <a:r>
              <a:rPr lang="de-DE" sz="1400" baseline="0" dirty="0"/>
              <a:t> und </a:t>
            </a:r>
            <a:r>
              <a:rPr lang="de-DE" sz="1400" baseline="0" dirty="0" smtClean="0"/>
              <a:t>Validierungsdaten</a:t>
            </a:r>
            <a:endParaRPr lang="de-DE" sz="1400" dirty="0"/>
          </a:p>
        </p:txBody>
      </p:sp>
      <p:sp>
        <p:nvSpPr>
          <p:cNvPr id="12" name="Geschweifte Klammer rechts 11"/>
          <p:cNvSpPr/>
          <p:nvPr/>
        </p:nvSpPr>
        <p:spPr>
          <a:xfrm>
            <a:off x="5732224" y="2315963"/>
            <a:ext cx="357982" cy="57787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100"/>
          </a:p>
        </p:txBody>
      </p:sp>
      <p:sp>
        <p:nvSpPr>
          <p:cNvPr id="13" name="Textfeld 7"/>
          <p:cNvSpPr txBox="1"/>
          <p:nvPr/>
        </p:nvSpPr>
        <p:spPr>
          <a:xfrm>
            <a:off x="6090206" y="2321289"/>
            <a:ext cx="2265741" cy="57787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Kontinuierliche Funktion</a:t>
            </a:r>
          </a:p>
        </p:txBody>
      </p:sp>
      <p:sp>
        <p:nvSpPr>
          <p:cNvPr id="14" name="Textfeld 9"/>
          <p:cNvSpPr txBox="1"/>
          <p:nvPr/>
        </p:nvSpPr>
        <p:spPr>
          <a:xfrm>
            <a:off x="5964939" y="3121546"/>
            <a:ext cx="2303842" cy="28575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/>
              <a:t>Optimierter</a:t>
            </a:r>
            <a:r>
              <a:rPr lang="de-DE" sz="1400" baseline="0" dirty="0"/>
              <a:t> Gaußprozess</a:t>
            </a:r>
          </a:p>
        </p:txBody>
      </p:sp>
      <p:sp>
        <p:nvSpPr>
          <p:cNvPr id="15" name="Geschweifte Klammer rechts 14"/>
          <p:cNvSpPr/>
          <p:nvPr/>
        </p:nvSpPr>
        <p:spPr>
          <a:xfrm rot="10800000">
            <a:off x="5315349" y="3674632"/>
            <a:ext cx="357982" cy="78306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100"/>
          </a:p>
        </p:txBody>
      </p:sp>
      <p:sp>
        <p:nvSpPr>
          <p:cNvPr id="16" name="Textfeld 11"/>
          <p:cNvSpPr txBox="1"/>
          <p:nvPr/>
        </p:nvSpPr>
        <p:spPr>
          <a:xfrm>
            <a:off x="2409179" y="3674633"/>
            <a:ext cx="2906169" cy="78306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Testumgebung &amp;</a:t>
            </a:r>
            <a:r>
              <a:rPr lang="de-DE" sz="1400" baseline="0" dirty="0"/>
              <a:t> SLAM Ansatz</a:t>
            </a:r>
          </a:p>
        </p:txBody>
      </p:sp>
      <p:sp>
        <p:nvSpPr>
          <p:cNvPr id="17" name="Geschweifte Klammer rechts 16"/>
          <p:cNvSpPr/>
          <p:nvPr/>
        </p:nvSpPr>
        <p:spPr>
          <a:xfrm rot="10800000">
            <a:off x="6329246" y="4801162"/>
            <a:ext cx="357982" cy="78429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de-DE" sz="1100"/>
          </a:p>
        </p:txBody>
      </p:sp>
      <p:sp>
        <p:nvSpPr>
          <p:cNvPr id="18" name="Textfeld 13"/>
          <p:cNvSpPr txBox="1"/>
          <p:nvPr/>
        </p:nvSpPr>
        <p:spPr>
          <a:xfrm>
            <a:off x="3612135" y="4801162"/>
            <a:ext cx="2717110" cy="78429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baseline="0" dirty="0" smtClean="0"/>
              <a:t>Ergebnis</a:t>
            </a:r>
            <a:r>
              <a:rPr lang="de-DE" sz="1400" dirty="0" smtClean="0"/>
              <a:t> auf Validierungsdaten</a:t>
            </a:r>
            <a:endParaRPr lang="de-DE" sz="1400" baseline="0" dirty="0"/>
          </a:p>
        </p:txBody>
      </p:sp>
      <p:sp>
        <p:nvSpPr>
          <p:cNvPr id="19" name="Textfeld 14"/>
          <p:cNvSpPr txBox="1"/>
          <p:nvPr/>
        </p:nvSpPr>
        <p:spPr>
          <a:xfrm>
            <a:off x="6075616" y="5813166"/>
            <a:ext cx="1143000" cy="32385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400" dirty="0"/>
              <a:t>Paper</a:t>
            </a:r>
            <a:endParaRPr lang="de-DE" sz="1400" baseline="0" dirty="0"/>
          </a:p>
        </p:txBody>
      </p:sp>
      <p:sp>
        <p:nvSpPr>
          <p:cNvPr id="20" name="CustomShape 1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Projektplan</a:t>
            </a:r>
            <a:endParaRPr lang="de-DE" sz="2400" b="0" strike="noStrike" spc="-1" dirty="0">
              <a:latin typeface="Arial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63ACF1D-8B46-4AEF-BFC6-0638A41459DE}"/>
              </a:ext>
            </a:extLst>
          </p:cNvPr>
          <p:cNvSpPr txBox="1"/>
          <p:nvPr/>
        </p:nvSpPr>
        <p:spPr>
          <a:xfrm>
            <a:off x="390600" y="6095735"/>
            <a:ext cx="45098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* Eine Woche entspricht 2 Werktagen bzw. 16h bei 12 ECTS</a:t>
            </a:r>
          </a:p>
        </p:txBody>
      </p:sp>
    </p:spTree>
    <p:extLst>
      <p:ext uri="{BB962C8B-B14F-4D97-AF65-F5344CB8AC3E}">
        <p14:creationId xmlns:p14="http://schemas.microsoft.com/office/powerpoint/2010/main" val="1085009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Quellen</a:t>
            </a:r>
            <a:endParaRPr lang="de-DE" sz="2400" b="0" strike="noStrike" spc="-1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92040" y="1198440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050" spc="-1" dirty="0">
                <a:solidFill>
                  <a:srgbClr val="000000"/>
                </a:solidFill>
              </a:rPr>
              <a:t>[</a:t>
            </a:r>
            <a:r>
              <a:rPr lang="de-DE" sz="1050" spc="-1" dirty="0" err="1">
                <a:solidFill>
                  <a:srgbClr val="000000"/>
                </a:solidFill>
              </a:rPr>
              <a:t>Grisetti</a:t>
            </a:r>
            <a:r>
              <a:rPr lang="de-DE" sz="1050" spc="-1" dirty="0">
                <a:solidFill>
                  <a:srgbClr val="000000"/>
                </a:solidFill>
              </a:rPr>
              <a:t> et al 2010]		Giorgio </a:t>
            </a:r>
            <a:r>
              <a:rPr lang="de-DE" sz="1050" spc="-1" dirty="0" err="1">
                <a:solidFill>
                  <a:srgbClr val="000000"/>
                </a:solidFill>
              </a:rPr>
              <a:t>Grisetti</a:t>
            </a:r>
            <a:r>
              <a:rPr lang="de-DE" sz="1050" spc="-1" dirty="0">
                <a:solidFill>
                  <a:srgbClr val="000000"/>
                </a:solidFill>
              </a:rPr>
              <a:t>, Rainer </a:t>
            </a:r>
            <a:r>
              <a:rPr lang="de-DE" sz="1050" spc="-1" dirty="0" err="1">
                <a:solidFill>
                  <a:srgbClr val="000000"/>
                </a:solidFill>
              </a:rPr>
              <a:t>Kümmerle</a:t>
            </a:r>
            <a:r>
              <a:rPr lang="de-DE" sz="1050" spc="-1" dirty="0">
                <a:solidFill>
                  <a:srgbClr val="000000"/>
                </a:solidFill>
              </a:rPr>
              <a:t>, Cyrill </a:t>
            </a:r>
            <a:r>
              <a:rPr lang="de-DE" sz="1050" spc="-1" dirty="0" err="1">
                <a:solidFill>
                  <a:srgbClr val="000000"/>
                </a:solidFill>
              </a:rPr>
              <a:t>Stachniss</a:t>
            </a:r>
            <a:r>
              <a:rPr lang="de-DE" sz="1050" spc="-1" dirty="0">
                <a:solidFill>
                  <a:srgbClr val="000000"/>
                </a:solidFill>
              </a:rPr>
              <a:t> </a:t>
            </a:r>
            <a:r>
              <a:rPr lang="de-DE" sz="1050" spc="-1" dirty="0" err="1">
                <a:solidFill>
                  <a:srgbClr val="000000"/>
                </a:solidFill>
              </a:rPr>
              <a:t>and</a:t>
            </a:r>
            <a:r>
              <a:rPr lang="de-DE" sz="1050" spc="-1" dirty="0">
                <a:solidFill>
                  <a:srgbClr val="000000"/>
                </a:solidFill>
              </a:rPr>
              <a:t> Wolfram Burgard 2010;</a:t>
            </a:r>
            <a:endParaRPr lang="de-DE" sz="1050" spc="-1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050" spc="-1" dirty="0">
                <a:solidFill>
                  <a:srgbClr val="000000"/>
                </a:solidFill>
              </a:rPr>
              <a:t>			</a:t>
            </a:r>
            <a:r>
              <a:rPr lang="de-DE" sz="1050" i="1" spc="-1" dirty="0">
                <a:solidFill>
                  <a:srgbClr val="000000"/>
                </a:solidFill>
              </a:rPr>
              <a:t>A Tutorial on Graph-</a:t>
            </a:r>
            <a:r>
              <a:rPr lang="de-DE" sz="1050" i="1" spc="-1" dirty="0" err="1">
                <a:solidFill>
                  <a:srgbClr val="000000"/>
                </a:solidFill>
              </a:rPr>
              <a:t>Based</a:t>
            </a:r>
            <a:r>
              <a:rPr lang="de-DE" sz="1050" i="1" spc="-1" dirty="0">
                <a:solidFill>
                  <a:srgbClr val="000000"/>
                </a:solidFill>
              </a:rPr>
              <a:t> </a:t>
            </a:r>
            <a:r>
              <a:rPr lang="de-DE" sz="1050" i="1" spc="-1" dirty="0" smtClean="0">
                <a:solidFill>
                  <a:srgbClr val="000000"/>
                </a:solidFill>
              </a:rPr>
              <a:t>SLAM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de-DE" sz="1050" i="1" spc="-1" dirty="0" smtClean="0">
              <a:solidFill>
                <a:srgbClr val="000000"/>
              </a:solidFill>
            </a:endParaRPr>
          </a:p>
          <a:p>
            <a:pPr>
              <a:spcBef>
                <a:spcPts val="400"/>
              </a:spcBef>
            </a:pPr>
            <a:r>
              <a:rPr lang="de-DE" sz="1050" spc="-1" dirty="0">
                <a:solidFill>
                  <a:srgbClr val="000000"/>
                </a:solidFill>
              </a:rPr>
              <a:t>[</a:t>
            </a:r>
            <a:r>
              <a:rPr lang="de-DE" sz="1050" spc="-1" dirty="0" err="1">
                <a:solidFill>
                  <a:srgbClr val="000000"/>
                </a:solidFill>
              </a:rPr>
              <a:t>Kaess</a:t>
            </a:r>
            <a:r>
              <a:rPr lang="de-DE" sz="1050" spc="-1" dirty="0">
                <a:solidFill>
                  <a:srgbClr val="000000"/>
                </a:solidFill>
              </a:rPr>
              <a:t> et al 2008]		Michael </a:t>
            </a:r>
            <a:r>
              <a:rPr lang="de-DE" sz="1050" spc="-1" dirty="0" err="1">
                <a:solidFill>
                  <a:srgbClr val="000000"/>
                </a:solidFill>
              </a:rPr>
              <a:t>Kaess</a:t>
            </a:r>
            <a:r>
              <a:rPr lang="de-DE" sz="1050" spc="-1" dirty="0">
                <a:solidFill>
                  <a:srgbClr val="000000"/>
                </a:solidFill>
              </a:rPr>
              <a:t>, </a:t>
            </a:r>
            <a:r>
              <a:rPr lang="de-DE" sz="1050" spc="-1" dirty="0" err="1">
                <a:solidFill>
                  <a:srgbClr val="000000"/>
                </a:solidFill>
              </a:rPr>
              <a:t>Ananth</a:t>
            </a:r>
            <a:r>
              <a:rPr lang="de-DE" sz="1050" spc="-1" dirty="0">
                <a:solidFill>
                  <a:srgbClr val="000000"/>
                </a:solidFill>
              </a:rPr>
              <a:t> </a:t>
            </a:r>
            <a:r>
              <a:rPr lang="de-DE" sz="1050" spc="-1" dirty="0" err="1">
                <a:solidFill>
                  <a:srgbClr val="000000"/>
                </a:solidFill>
              </a:rPr>
              <a:t>Ranganathan</a:t>
            </a:r>
            <a:r>
              <a:rPr lang="de-DE" sz="1050" spc="-1" dirty="0">
                <a:solidFill>
                  <a:srgbClr val="000000"/>
                </a:solidFill>
              </a:rPr>
              <a:t> </a:t>
            </a:r>
            <a:r>
              <a:rPr lang="de-DE" sz="1050" spc="-1" dirty="0" err="1">
                <a:solidFill>
                  <a:srgbClr val="000000"/>
                </a:solidFill>
              </a:rPr>
              <a:t>and</a:t>
            </a:r>
            <a:r>
              <a:rPr lang="de-DE" sz="1050" spc="-1" dirty="0">
                <a:solidFill>
                  <a:srgbClr val="000000"/>
                </a:solidFill>
              </a:rPr>
              <a:t> Frank </a:t>
            </a:r>
            <a:r>
              <a:rPr lang="de-DE" sz="1050" spc="-1" dirty="0" err="1">
                <a:solidFill>
                  <a:srgbClr val="000000"/>
                </a:solidFill>
              </a:rPr>
              <a:t>Dellaert</a:t>
            </a:r>
            <a:r>
              <a:rPr lang="de-DE" sz="1050" spc="-1" dirty="0">
                <a:solidFill>
                  <a:srgbClr val="000000"/>
                </a:solidFill>
              </a:rPr>
              <a:t> 2008;</a:t>
            </a:r>
            <a:r>
              <a:rPr lang="de-DE" sz="1050" dirty="0"/>
              <a:t/>
            </a:r>
            <a:br>
              <a:rPr lang="de-DE" sz="1050" dirty="0"/>
            </a:br>
            <a:r>
              <a:rPr lang="de-DE" sz="1050" spc="-1" dirty="0">
                <a:solidFill>
                  <a:srgbClr val="000000"/>
                </a:solidFill>
              </a:rPr>
              <a:t>			</a:t>
            </a:r>
            <a:r>
              <a:rPr lang="de-DE" sz="1050" i="1" spc="-1" dirty="0" err="1" smtClean="0">
                <a:solidFill>
                  <a:srgbClr val="000000"/>
                </a:solidFill>
              </a:rPr>
              <a:t>iSAM</a:t>
            </a:r>
            <a:r>
              <a:rPr lang="de-DE" sz="1050" i="1" spc="-1" dirty="0">
                <a:solidFill>
                  <a:srgbClr val="000000"/>
                </a:solidFill>
              </a:rPr>
              <a:t>: </a:t>
            </a:r>
            <a:r>
              <a:rPr lang="de-DE" sz="1050" i="1" spc="-1" dirty="0" err="1">
                <a:solidFill>
                  <a:srgbClr val="000000"/>
                </a:solidFill>
              </a:rPr>
              <a:t>Incremental</a:t>
            </a:r>
            <a:r>
              <a:rPr lang="de-DE" sz="1050" i="1" spc="-1" dirty="0">
                <a:solidFill>
                  <a:srgbClr val="000000"/>
                </a:solidFill>
              </a:rPr>
              <a:t> </a:t>
            </a:r>
            <a:r>
              <a:rPr lang="de-DE" sz="1050" i="1" spc="-1" dirty="0" err="1">
                <a:solidFill>
                  <a:srgbClr val="000000"/>
                </a:solidFill>
              </a:rPr>
              <a:t>Smoothing</a:t>
            </a:r>
            <a:r>
              <a:rPr lang="de-DE" sz="1050" i="1" spc="-1" dirty="0">
                <a:solidFill>
                  <a:srgbClr val="000000"/>
                </a:solidFill>
              </a:rPr>
              <a:t> </a:t>
            </a:r>
            <a:r>
              <a:rPr lang="de-DE" sz="1050" i="1" spc="-1" dirty="0" err="1">
                <a:solidFill>
                  <a:srgbClr val="000000"/>
                </a:solidFill>
              </a:rPr>
              <a:t>and</a:t>
            </a:r>
            <a:r>
              <a:rPr lang="de-DE" sz="1050" i="1" spc="-1" dirty="0">
                <a:solidFill>
                  <a:srgbClr val="000000"/>
                </a:solidFill>
              </a:rPr>
              <a:t> </a:t>
            </a:r>
            <a:r>
              <a:rPr lang="de-DE" sz="1050" i="1" spc="-1" dirty="0" smtClean="0">
                <a:solidFill>
                  <a:srgbClr val="000000"/>
                </a:solidFill>
              </a:rPr>
              <a:t>Mapping</a:t>
            </a:r>
            <a:endParaRPr lang="de-DE" sz="1050" spc="-1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de-DE" sz="1050" spc="-1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050" spc="-1" dirty="0">
                <a:solidFill>
                  <a:srgbClr val="000000"/>
                </a:solidFill>
              </a:rPr>
              <a:t>[</a:t>
            </a:r>
            <a:r>
              <a:rPr lang="de-DE" sz="1050" spc="-1" dirty="0" err="1">
                <a:solidFill>
                  <a:srgbClr val="000000"/>
                </a:solidFill>
              </a:rPr>
              <a:t>Yu</a:t>
            </a:r>
            <a:r>
              <a:rPr lang="de-DE" sz="1050" spc="-1" dirty="0">
                <a:solidFill>
                  <a:srgbClr val="000000"/>
                </a:solidFill>
              </a:rPr>
              <a:t> Lee 2018]			</a:t>
            </a:r>
            <a:r>
              <a:rPr lang="de-DE" sz="1050" spc="-1" dirty="0" err="1">
                <a:solidFill>
                  <a:srgbClr val="000000"/>
                </a:solidFill>
              </a:rPr>
              <a:t>Hyeonwoo</a:t>
            </a:r>
            <a:r>
              <a:rPr lang="de-DE" sz="1050" spc="-1" dirty="0">
                <a:solidFill>
                  <a:srgbClr val="000000"/>
                </a:solidFill>
              </a:rPr>
              <a:t> </a:t>
            </a:r>
            <a:r>
              <a:rPr lang="de-DE" sz="1050" spc="-1" dirty="0" err="1">
                <a:solidFill>
                  <a:srgbClr val="000000"/>
                </a:solidFill>
              </a:rPr>
              <a:t>Yu</a:t>
            </a:r>
            <a:r>
              <a:rPr lang="de-DE" sz="1050" spc="-1" dirty="0">
                <a:solidFill>
                  <a:srgbClr val="000000"/>
                </a:solidFill>
              </a:rPr>
              <a:t> </a:t>
            </a:r>
            <a:r>
              <a:rPr lang="de-DE" sz="1050" spc="-1" dirty="0" err="1">
                <a:solidFill>
                  <a:srgbClr val="000000"/>
                </a:solidFill>
              </a:rPr>
              <a:t>and</a:t>
            </a:r>
            <a:r>
              <a:rPr lang="de-DE" sz="1050" spc="-1" dirty="0">
                <a:solidFill>
                  <a:srgbClr val="000000"/>
                </a:solidFill>
              </a:rPr>
              <a:t> </a:t>
            </a:r>
            <a:r>
              <a:rPr lang="de-DE" sz="1050" spc="-1" dirty="0" err="1">
                <a:solidFill>
                  <a:srgbClr val="000000"/>
                </a:solidFill>
              </a:rPr>
              <a:t>Beomhee</a:t>
            </a:r>
            <a:r>
              <a:rPr lang="de-DE" sz="1050" spc="-1" dirty="0">
                <a:solidFill>
                  <a:srgbClr val="000000"/>
                </a:solidFill>
              </a:rPr>
              <a:t> Lee 2018;</a:t>
            </a:r>
            <a:endParaRPr lang="de-DE" sz="1050" spc="-1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050" spc="-1" dirty="0">
                <a:solidFill>
                  <a:srgbClr val="000000"/>
                </a:solidFill>
              </a:rPr>
              <a:t>			</a:t>
            </a:r>
            <a:r>
              <a:rPr lang="de-DE" sz="1050" i="1" spc="-1" dirty="0">
                <a:solidFill>
                  <a:srgbClr val="000000"/>
                </a:solidFill>
              </a:rPr>
              <a:t>Terrain </a:t>
            </a:r>
            <a:r>
              <a:rPr lang="de-DE" sz="1050" i="1" spc="-1" dirty="0" err="1">
                <a:solidFill>
                  <a:srgbClr val="000000"/>
                </a:solidFill>
              </a:rPr>
              <a:t>field</a:t>
            </a:r>
            <a:r>
              <a:rPr lang="de-DE" sz="1050" i="1" spc="-1" dirty="0">
                <a:solidFill>
                  <a:srgbClr val="000000"/>
                </a:solidFill>
              </a:rPr>
              <a:t> SLAM </a:t>
            </a:r>
            <a:r>
              <a:rPr lang="de-DE" sz="1050" i="1" spc="-1" dirty="0" err="1">
                <a:solidFill>
                  <a:srgbClr val="000000"/>
                </a:solidFill>
              </a:rPr>
              <a:t>and</a:t>
            </a:r>
            <a:r>
              <a:rPr lang="de-DE" sz="1050" i="1" spc="-1" dirty="0">
                <a:solidFill>
                  <a:srgbClr val="000000"/>
                </a:solidFill>
              </a:rPr>
              <a:t> </a:t>
            </a:r>
            <a:r>
              <a:rPr lang="de-DE" sz="1050" i="1" spc="-1" dirty="0" err="1">
                <a:solidFill>
                  <a:srgbClr val="000000"/>
                </a:solidFill>
              </a:rPr>
              <a:t>Unvertainty</a:t>
            </a:r>
            <a:r>
              <a:rPr lang="de-DE" sz="1050" i="1" spc="-1" dirty="0">
                <a:solidFill>
                  <a:srgbClr val="000000"/>
                </a:solidFill>
              </a:rPr>
              <a:t> Mapping </a:t>
            </a:r>
            <a:r>
              <a:rPr lang="de-DE" sz="1050" i="1" spc="-1" dirty="0" err="1">
                <a:solidFill>
                  <a:srgbClr val="000000"/>
                </a:solidFill>
              </a:rPr>
              <a:t>using</a:t>
            </a:r>
            <a:r>
              <a:rPr lang="de-DE" sz="1050" i="1" spc="-1" dirty="0">
                <a:solidFill>
                  <a:srgbClr val="000000"/>
                </a:solidFill>
              </a:rPr>
              <a:t> </a:t>
            </a:r>
            <a:r>
              <a:rPr lang="de-DE" sz="1050" i="1" spc="-1" dirty="0" err="1">
                <a:solidFill>
                  <a:srgbClr val="000000"/>
                </a:solidFill>
              </a:rPr>
              <a:t>Gaussian</a:t>
            </a:r>
            <a:r>
              <a:rPr lang="de-DE" sz="1050" i="1" spc="-1" dirty="0">
                <a:solidFill>
                  <a:srgbClr val="000000"/>
                </a:solidFill>
              </a:rPr>
              <a:t> </a:t>
            </a:r>
            <a:r>
              <a:rPr lang="de-DE" sz="1050" i="1" spc="-1" dirty="0" err="1" smtClean="0">
                <a:solidFill>
                  <a:srgbClr val="000000"/>
                </a:solidFill>
              </a:rPr>
              <a:t>Process</a:t>
            </a:r>
            <a:endParaRPr lang="de-DE" sz="1050" i="1" spc="-1" dirty="0" smtClean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de-DE" sz="1050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105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[</a:t>
            </a:r>
            <a:r>
              <a:rPr lang="de-DE" sz="105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Kok </a:t>
            </a:r>
            <a:r>
              <a:rPr lang="de-DE" sz="105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Solin</a:t>
            </a:r>
            <a:r>
              <a:rPr lang="de-DE" sz="105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2018] 		Manon Kok and Arno </a:t>
            </a:r>
            <a:r>
              <a:rPr lang="de-DE" sz="105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Solin</a:t>
            </a:r>
            <a:r>
              <a:rPr lang="de-DE" sz="105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2018; </a:t>
            </a:r>
            <a:r>
              <a:rPr sz="1050" dirty="0"/>
              <a:t/>
            </a:r>
            <a:br>
              <a:rPr sz="1050" dirty="0"/>
            </a:br>
            <a:r>
              <a:rPr lang="de-DE" sz="105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	</a:t>
            </a:r>
            <a:r>
              <a:rPr lang="de-DE" sz="105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Scalable</a:t>
            </a:r>
            <a:r>
              <a:rPr lang="de-DE" sz="105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05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Magnetic</a:t>
            </a:r>
            <a:r>
              <a:rPr lang="de-DE" sz="105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Field SLAM in 3D </a:t>
            </a:r>
            <a:r>
              <a:rPr lang="de-DE" sz="105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using</a:t>
            </a:r>
            <a:r>
              <a:rPr lang="de-DE" sz="105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05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Gaussian</a:t>
            </a:r>
            <a:r>
              <a:rPr lang="de-DE" sz="105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05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Process</a:t>
            </a:r>
            <a:r>
              <a:rPr lang="de-DE" sz="105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050" b="0" i="1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Maps</a:t>
            </a:r>
            <a:r>
              <a:rPr sz="1050" dirty="0"/>
              <a:t/>
            </a:r>
            <a:br>
              <a:rPr sz="1050" dirty="0"/>
            </a:br>
            <a:endParaRPr lang="de-DE" sz="1050" b="0" strike="noStrike" spc="-1" dirty="0">
              <a:latin typeface="Arial"/>
            </a:endParaRPr>
          </a:p>
          <a:p>
            <a:pPr>
              <a:spcBef>
                <a:spcPts val="400"/>
              </a:spcBef>
            </a:pPr>
            <a:r>
              <a:rPr lang="de-DE" sz="1050" spc="-1" dirty="0">
                <a:solidFill>
                  <a:srgbClr val="000000"/>
                </a:solidFill>
              </a:rPr>
              <a:t>[Evers et al 2016</a:t>
            </a:r>
            <a:r>
              <a:rPr lang="de-DE" sz="1050" spc="-1" dirty="0" smtClean="0">
                <a:solidFill>
                  <a:srgbClr val="000000"/>
                </a:solidFill>
              </a:rPr>
              <a:t>] 		</a:t>
            </a:r>
            <a:r>
              <a:rPr lang="en-US" sz="1050" spc="-1" dirty="0">
                <a:solidFill>
                  <a:srgbClr val="000000"/>
                </a:solidFill>
              </a:rPr>
              <a:t>Christine Evers, Alastair H. Moore and Patrick A. </a:t>
            </a:r>
            <a:r>
              <a:rPr lang="en-US" sz="1050" spc="-1" dirty="0" smtClean="0">
                <a:solidFill>
                  <a:srgbClr val="000000"/>
                </a:solidFill>
              </a:rPr>
              <a:t>Naylor 2016;</a:t>
            </a:r>
          </a:p>
          <a:p>
            <a:pPr>
              <a:spcBef>
                <a:spcPts val="400"/>
              </a:spcBef>
            </a:pPr>
            <a:r>
              <a:rPr lang="en-US" sz="1050" spc="-1" dirty="0">
                <a:solidFill>
                  <a:srgbClr val="000000"/>
                </a:solidFill>
              </a:rPr>
              <a:t>	</a:t>
            </a:r>
            <a:r>
              <a:rPr lang="en-US" sz="1050" spc="-1" dirty="0" smtClean="0">
                <a:solidFill>
                  <a:srgbClr val="000000"/>
                </a:solidFill>
              </a:rPr>
              <a:t>	</a:t>
            </a:r>
            <a:r>
              <a:rPr lang="en-US" sz="1050" spc="-1" dirty="0">
                <a:solidFill>
                  <a:srgbClr val="000000"/>
                </a:solidFill>
              </a:rPr>
              <a:t>	</a:t>
            </a:r>
            <a:r>
              <a:rPr lang="en-US" sz="1050" i="1" spc="-1" dirty="0">
                <a:solidFill>
                  <a:srgbClr val="000000"/>
                </a:solidFill>
              </a:rPr>
              <a:t>Acoustic Simultaneous Localization and Mapping (A-SLAM</a:t>
            </a:r>
            <a:r>
              <a:rPr lang="en-US" sz="1050" i="1" spc="-1" dirty="0" smtClean="0">
                <a:solidFill>
                  <a:srgbClr val="000000"/>
                </a:solidFill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sz="1050" i="1" spc="-1" dirty="0" smtClean="0">
                <a:solidFill>
                  <a:srgbClr val="000000"/>
                </a:solidFill>
              </a:rPr>
              <a:t>			of </a:t>
            </a:r>
            <a:r>
              <a:rPr lang="en-US" sz="1050" i="1" spc="-1" dirty="0">
                <a:solidFill>
                  <a:srgbClr val="000000"/>
                </a:solidFill>
              </a:rPr>
              <a:t>a moving Microphone Array and its Surrounding </a:t>
            </a:r>
            <a:r>
              <a:rPr lang="en-US" sz="1050" i="1" spc="-1" dirty="0" smtClean="0">
                <a:solidFill>
                  <a:srgbClr val="000000"/>
                </a:solidFill>
              </a:rPr>
              <a:t>Speakers</a:t>
            </a:r>
            <a:endParaRPr lang="en-US" sz="1050" spc="-1" dirty="0" smtClean="0">
              <a:solidFill>
                <a:srgbClr val="000000"/>
              </a:solidFill>
            </a:endParaRPr>
          </a:p>
          <a:p>
            <a:pPr>
              <a:spcBef>
                <a:spcPts val="400"/>
              </a:spcBef>
            </a:pPr>
            <a:endParaRPr lang="de-DE" sz="1050" spc="-1" dirty="0" smtClean="0"/>
          </a:p>
          <a:p>
            <a:pPr>
              <a:spcBef>
                <a:spcPts val="400"/>
              </a:spcBef>
            </a:pPr>
            <a:r>
              <a:rPr lang="de-DE" sz="1050" spc="-1" dirty="0" smtClean="0">
                <a:solidFill>
                  <a:srgbClr val="000000"/>
                </a:solidFill>
              </a:rPr>
              <a:t>[</a:t>
            </a:r>
            <a:r>
              <a:rPr lang="de-DE" sz="1050" spc="-1" dirty="0">
                <a:solidFill>
                  <a:srgbClr val="000000"/>
                </a:solidFill>
              </a:rPr>
              <a:t>Evers </a:t>
            </a:r>
            <a:r>
              <a:rPr lang="de-DE" sz="1050" spc="-1" dirty="0" err="1" smtClean="0">
                <a:solidFill>
                  <a:srgbClr val="000000"/>
                </a:solidFill>
              </a:rPr>
              <a:t>Naylor</a:t>
            </a:r>
            <a:r>
              <a:rPr lang="de-DE" sz="1050" spc="-1" dirty="0" smtClean="0">
                <a:solidFill>
                  <a:srgbClr val="000000"/>
                </a:solidFill>
              </a:rPr>
              <a:t> 2018]		</a:t>
            </a:r>
            <a:r>
              <a:rPr lang="en-US" sz="1050" spc="-1" dirty="0">
                <a:solidFill>
                  <a:srgbClr val="000000"/>
                </a:solidFill>
              </a:rPr>
              <a:t>Christine </a:t>
            </a:r>
            <a:r>
              <a:rPr lang="en-US" sz="1050" spc="-1" dirty="0" smtClean="0">
                <a:solidFill>
                  <a:srgbClr val="000000"/>
                </a:solidFill>
              </a:rPr>
              <a:t>Evers </a:t>
            </a:r>
            <a:r>
              <a:rPr lang="en-US" sz="1050" spc="-1" dirty="0">
                <a:solidFill>
                  <a:srgbClr val="000000"/>
                </a:solidFill>
              </a:rPr>
              <a:t>and Patrick A. </a:t>
            </a:r>
            <a:r>
              <a:rPr lang="en-US" sz="1050" spc="-1" dirty="0" smtClean="0">
                <a:solidFill>
                  <a:srgbClr val="000000"/>
                </a:solidFill>
              </a:rPr>
              <a:t>Naylor 2018;</a:t>
            </a:r>
          </a:p>
          <a:p>
            <a:pPr>
              <a:spcBef>
                <a:spcPts val="400"/>
              </a:spcBef>
            </a:pPr>
            <a:r>
              <a:rPr lang="en-US" sz="1050" spc="-1" dirty="0">
                <a:solidFill>
                  <a:srgbClr val="000000"/>
                </a:solidFill>
              </a:rPr>
              <a:t>	</a:t>
            </a:r>
            <a:r>
              <a:rPr lang="en-US" sz="1050" spc="-1" dirty="0" smtClean="0">
                <a:solidFill>
                  <a:srgbClr val="000000"/>
                </a:solidFill>
              </a:rPr>
              <a:t>		</a:t>
            </a:r>
            <a:r>
              <a:rPr lang="en-US" sz="1050" i="1" spc="-1" dirty="0" smtClean="0">
                <a:solidFill>
                  <a:srgbClr val="000000"/>
                </a:solidFill>
              </a:rPr>
              <a:t>Acoustic SLAM</a:t>
            </a:r>
          </a:p>
          <a:p>
            <a:pPr>
              <a:spcBef>
                <a:spcPts val="400"/>
              </a:spcBef>
            </a:pPr>
            <a:endParaRPr lang="en-US" sz="1050" i="1" spc="-1" dirty="0" smtClean="0">
              <a:solidFill>
                <a:srgbClr val="000000"/>
              </a:solidFill>
            </a:endParaRPr>
          </a:p>
          <a:p>
            <a:pPr>
              <a:spcBef>
                <a:spcPts val="400"/>
              </a:spcBef>
            </a:pPr>
            <a:r>
              <a:rPr lang="de-DE" sz="1050" spc="-1" dirty="0">
                <a:solidFill>
                  <a:srgbClr val="000000"/>
                </a:solidFill>
              </a:rPr>
              <a:t>[</a:t>
            </a:r>
            <a:r>
              <a:rPr lang="de-DE" sz="1050" spc="-1" dirty="0" err="1">
                <a:solidFill>
                  <a:srgbClr val="000000"/>
                </a:solidFill>
              </a:rPr>
              <a:t>Dokmanic</a:t>
            </a:r>
            <a:r>
              <a:rPr lang="de-DE" sz="1050" spc="-1" dirty="0">
                <a:solidFill>
                  <a:srgbClr val="000000"/>
                </a:solidFill>
              </a:rPr>
              <a:t> et al 2016</a:t>
            </a:r>
            <a:r>
              <a:rPr lang="de-DE" sz="1050" spc="-1" dirty="0" smtClean="0">
                <a:solidFill>
                  <a:srgbClr val="000000"/>
                </a:solidFill>
              </a:rPr>
              <a:t>]		</a:t>
            </a:r>
            <a:r>
              <a:rPr lang="sv-SE" sz="1050" spc="-1" dirty="0">
                <a:solidFill>
                  <a:srgbClr val="000000"/>
                </a:solidFill>
              </a:rPr>
              <a:t>Ivan </a:t>
            </a:r>
            <a:r>
              <a:rPr lang="sv-SE" sz="1050" spc="-1" dirty="0" smtClean="0">
                <a:solidFill>
                  <a:srgbClr val="000000"/>
                </a:solidFill>
              </a:rPr>
              <a:t>Dokmanic, </a:t>
            </a:r>
            <a:r>
              <a:rPr lang="sv-SE" sz="1050" spc="-1" dirty="0">
                <a:solidFill>
                  <a:srgbClr val="000000"/>
                </a:solidFill>
              </a:rPr>
              <a:t>Laurent </a:t>
            </a:r>
            <a:r>
              <a:rPr lang="sv-SE" sz="1050" spc="-1" dirty="0" smtClean="0">
                <a:solidFill>
                  <a:srgbClr val="000000"/>
                </a:solidFill>
              </a:rPr>
              <a:t>Daudet </a:t>
            </a:r>
            <a:r>
              <a:rPr lang="sv-SE" sz="1050" spc="-1" dirty="0">
                <a:solidFill>
                  <a:srgbClr val="000000"/>
                </a:solidFill>
              </a:rPr>
              <a:t>and Martin </a:t>
            </a:r>
            <a:r>
              <a:rPr lang="sv-SE" sz="1050" spc="-1" dirty="0" smtClean="0">
                <a:solidFill>
                  <a:srgbClr val="000000"/>
                </a:solidFill>
              </a:rPr>
              <a:t>Vetterli 2016;</a:t>
            </a:r>
            <a:endParaRPr lang="de-DE" sz="1050" spc="-1" dirty="0" smtClean="0">
              <a:solidFill>
                <a:srgbClr val="000000"/>
              </a:solidFill>
            </a:endParaRPr>
          </a:p>
          <a:p>
            <a:pPr>
              <a:spcBef>
                <a:spcPts val="400"/>
              </a:spcBef>
            </a:pPr>
            <a:r>
              <a:rPr lang="de-DE" sz="1050" spc="-1" dirty="0">
                <a:solidFill>
                  <a:srgbClr val="000000"/>
                </a:solidFill>
              </a:rPr>
              <a:t>	</a:t>
            </a:r>
            <a:r>
              <a:rPr lang="de-DE" sz="1050" spc="-1" dirty="0" smtClean="0">
                <a:solidFill>
                  <a:srgbClr val="000000"/>
                </a:solidFill>
              </a:rPr>
              <a:t>		</a:t>
            </a:r>
            <a:r>
              <a:rPr lang="en-US" sz="1050" spc="-1" dirty="0">
                <a:solidFill>
                  <a:srgbClr val="000000"/>
                </a:solidFill>
              </a:rPr>
              <a:t>From Acoustic Room reconstruction to </a:t>
            </a:r>
            <a:r>
              <a:rPr lang="en-US" sz="1050" spc="-1" dirty="0" smtClean="0">
                <a:solidFill>
                  <a:srgbClr val="000000"/>
                </a:solidFill>
              </a:rPr>
              <a:t>SLAM</a:t>
            </a:r>
            <a:endParaRPr lang="de-DE" sz="1050" spc="-1" dirty="0"/>
          </a:p>
          <a:p>
            <a:pPr>
              <a:spcBef>
                <a:spcPts val="400"/>
              </a:spcBef>
            </a:pPr>
            <a:endParaRPr lang="de-DE" sz="1050" i="1" spc="-1" dirty="0"/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de-DE" sz="105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de-DE" sz="105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de-DE" sz="105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de-DE" sz="105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de-DE" sz="1050" b="0" strike="noStrike" spc="-1" dirty="0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2439184D-B4F1-4EF8-9105-A274E3D74B08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2"/>
          <p:cNvSpPr/>
          <p:nvPr/>
        </p:nvSpPr>
        <p:spPr>
          <a:xfrm>
            <a:off x="482940" y="1292940"/>
            <a:ext cx="8355960" cy="489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SLAM: </a:t>
            </a:r>
            <a:r>
              <a:rPr lang="de-DE" sz="1400" b="0" strike="noStrike" spc="-1">
                <a:solidFill>
                  <a:srgbClr val="000000"/>
                </a:solidFill>
                <a:latin typeface="Arial"/>
              </a:rPr>
              <a:t>[Grisetti et al 2010]</a:t>
            </a:r>
            <a:endParaRPr lang="de-DE" sz="1400" b="0" strike="noStrike" spc="-1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Unbekannte Karte (</a:t>
            </a:r>
            <a:r>
              <a:rPr lang="de-DE" sz="2000" b="1" strike="noStrike" spc="-1">
                <a:solidFill>
                  <a:srgbClr val="000000"/>
                </a:solidFill>
                <a:latin typeface="Arial"/>
              </a:rPr>
              <a:t>Mapping)</a:t>
            </a:r>
            <a:endParaRPr lang="de-DE" sz="2000" b="0" strike="noStrike" spc="-1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b="1" strike="noStrike" spc="-1">
                <a:solidFill>
                  <a:srgbClr val="000000"/>
                </a:solidFill>
                <a:latin typeface="Arial"/>
              </a:rPr>
              <a:t>Lokalisierung </a:t>
            </a: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in Karte</a:t>
            </a:r>
            <a:endParaRPr lang="de-DE" sz="2000" b="0" strike="noStrike" spc="-1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Probabilistisches Verfahren</a:t>
            </a:r>
            <a:endParaRPr lang="de-DE" sz="2000" b="0" strike="noStrike" spc="-1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Filtering vs Smoothing</a:t>
            </a:r>
            <a:endParaRPr lang="de-DE" sz="2000" b="0" strike="noStrike" spc="-1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lang="de-DE" sz="2000" b="0" strike="noStrike" spc="-1">
                <a:solidFill>
                  <a:srgbClr val="000000"/>
                </a:solidFill>
                <a:latin typeface="Arial"/>
              </a:rPr>
              <a:t>Graph basiert</a:t>
            </a:r>
            <a:endParaRPr lang="de-DE" sz="2000" b="0" strike="noStrike" spc="-1">
              <a:latin typeface="Arial"/>
            </a:endParaRPr>
          </a:p>
        </p:txBody>
      </p:sp>
      <p:pic>
        <p:nvPicPr>
          <p:cNvPr id="6" name="Grafik 5"/>
          <p:cNvPicPr/>
          <p:nvPr/>
        </p:nvPicPr>
        <p:blipFill>
          <a:blip r:embed="rId3"/>
          <a:stretch/>
        </p:blipFill>
        <p:spPr>
          <a:xfrm>
            <a:off x="305100" y="3526344"/>
            <a:ext cx="4357440" cy="2683080"/>
          </a:xfrm>
          <a:prstGeom prst="rect">
            <a:avLst/>
          </a:prstGeom>
          <a:ln>
            <a:noFill/>
          </a:ln>
        </p:spPr>
      </p:pic>
      <p:pic>
        <p:nvPicPr>
          <p:cNvPr id="7" name="Grafik 6"/>
          <p:cNvPicPr/>
          <p:nvPr/>
        </p:nvPicPr>
        <p:blipFill>
          <a:blip r:embed="rId4"/>
          <a:stretch/>
        </p:blipFill>
        <p:spPr>
          <a:xfrm>
            <a:off x="5706900" y="920664"/>
            <a:ext cx="2699640" cy="2358360"/>
          </a:xfrm>
          <a:prstGeom prst="rect">
            <a:avLst/>
          </a:prstGeom>
          <a:ln>
            <a:noFill/>
          </a:ln>
        </p:spPr>
      </p:pic>
      <p:pic>
        <p:nvPicPr>
          <p:cNvPr id="8" name="Grafik 7"/>
          <p:cNvPicPr/>
          <p:nvPr/>
        </p:nvPicPr>
        <p:blipFill>
          <a:blip r:embed="rId5"/>
          <a:stretch/>
        </p:blipFill>
        <p:spPr>
          <a:xfrm>
            <a:off x="5094540" y="3526344"/>
            <a:ext cx="3295080" cy="2618640"/>
          </a:xfrm>
          <a:prstGeom prst="rect">
            <a:avLst/>
          </a:prstGeom>
          <a:ln>
            <a:noFill/>
          </a:ln>
        </p:spPr>
      </p:pic>
      <p:sp>
        <p:nvSpPr>
          <p:cNvPr id="9" name="CustomShape 4"/>
          <p:cNvSpPr/>
          <p:nvPr/>
        </p:nvSpPr>
        <p:spPr>
          <a:xfrm>
            <a:off x="2359260" y="6088464"/>
            <a:ext cx="2051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[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Kaess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et al 2008]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10" name="CustomShape 5"/>
          <p:cNvSpPr/>
          <p:nvPr/>
        </p:nvSpPr>
        <p:spPr>
          <a:xfrm>
            <a:off x="7002900" y="6088464"/>
            <a:ext cx="14655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[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Grisetti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et al 2010]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11" name="CustomShape 6"/>
          <p:cNvSpPr/>
          <p:nvPr/>
        </p:nvSpPr>
        <p:spPr>
          <a:xfrm>
            <a:off x="6976980" y="3253464"/>
            <a:ext cx="146556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[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Grisetti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et al 2010]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12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Motivation</a:t>
            </a:r>
            <a:endParaRPr lang="de-DE" sz="2400" spc="-1" dirty="0"/>
          </a:p>
        </p:txBody>
      </p:sp>
    </p:spTree>
    <p:extLst>
      <p:ext uri="{BB962C8B-B14F-4D97-AF65-F5344CB8AC3E}">
        <p14:creationId xmlns:p14="http://schemas.microsoft.com/office/powerpoint/2010/main" val="294618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"/>
          <p:cNvGrpSpPr/>
          <p:nvPr/>
        </p:nvGrpSpPr>
        <p:grpSpPr>
          <a:xfrm>
            <a:off x="1691640" y="4253506"/>
            <a:ext cx="5760720" cy="1993680"/>
            <a:chOff x="1691640" y="3933000"/>
            <a:chExt cx="5760720" cy="1993680"/>
          </a:xfrm>
        </p:grpSpPr>
        <p:sp>
          <p:nvSpPr>
            <p:cNvPr id="188" name="CustomShape 2"/>
            <p:cNvSpPr/>
            <p:nvPr/>
          </p:nvSpPr>
          <p:spPr>
            <a:xfrm rot="16200000">
              <a:off x="2108520" y="3517200"/>
              <a:ext cx="1992600" cy="2826360"/>
            </a:xfrm>
            <a:prstGeom prst="upArrow">
              <a:avLst>
                <a:gd name="adj1" fmla="val 50000"/>
                <a:gd name="adj2" fmla="val 35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rot="5400000" vert="horz" lIns="170640" tIns="170640" rIns="170640" bIns="17064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endParaRPr lang="de-DE" sz="1400" b="0" strike="noStrike" spc="-1" dirty="0">
                <a:latin typeface="Arial"/>
              </a:endParaRPr>
            </a:p>
          </p:txBody>
        </p:sp>
        <p:sp>
          <p:nvSpPr>
            <p:cNvPr id="189" name="CustomShape 3"/>
            <p:cNvSpPr/>
            <p:nvPr/>
          </p:nvSpPr>
          <p:spPr>
            <a:xfrm rot="5400000">
              <a:off x="5042880" y="3516120"/>
              <a:ext cx="1992600" cy="2826360"/>
            </a:xfrm>
            <a:prstGeom prst="upArrow">
              <a:avLst>
                <a:gd name="adj1" fmla="val 50000"/>
                <a:gd name="adj2" fmla="val 35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rot="-5400000" lIns="170640" tIns="170640" rIns="170640" bIns="170640" anchor="ctr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endParaRPr lang="de-DE" sz="1200" b="0" strike="noStrike" dirty="0">
                <a:latin typeface="Arial"/>
              </a:endParaRPr>
            </a:p>
          </p:txBody>
        </p:sp>
      </p:grpSp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Motivation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pic>
        <p:nvPicPr>
          <p:cNvPr id="193" name="Grafik 2"/>
          <p:cNvPicPr/>
          <p:nvPr/>
        </p:nvPicPr>
        <p:blipFill>
          <a:blip r:embed="rId3"/>
          <a:stretch/>
        </p:blipFill>
        <p:spPr>
          <a:xfrm>
            <a:off x="352440" y="1917106"/>
            <a:ext cx="4218480" cy="1946880"/>
          </a:xfrm>
          <a:prstGeom prst="rect">
            <a:avLst/>
          </a:prstGeom>
          <a:ln>
            <a:noFill/>
          </a:ln>
        </p:spPr>
      </p:pic>
      <p:sp>
        <p:nvSpPr>
          <p:cNvPr id="194" name="CustomShape 7"/>
          <p:cNvSpPr/>
          <p:nvPr/>
        </p:nvSpPr>
        <p:spPr>
          <a:xfrm>
            <a:off x="470520" y="3699106"/>
            <a:ext cx="14652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[Grisetti et al 2010]</a:t>
            </a:r>
            <a:endParaRPr lang="de-DE" sz="1200" b="0" strike="noStrike" spc="-1">
              <a:latin typeface="Arial"/>
            </a:endParaRPr>
          </a:p>
        </p:txBody>
      </p:sp>
      <p:pic>
        <p:nvPicPr>
          <p:cNvPr id="195" name="Grafik 6"/>
          <p:cNvPicPr/>
          <p:nvPr/>
        </p:nvPicPr>
        <p:blipFill>
          <a:blip r:embed="rId4"/>
          <a:stretch/>
        </p:blipFill>
        <p:spPr>
          <a:xfrm>
            <a:off x="4591440" y="1488706"/>
            <a:ext cx="4336200" cy="2763720"/>
          </a:xfrm>
          <a:prstGeom prst="rect">
            <a:avLst/>
          </a:prstGeom>
          <a:ln>
            <a:noFill/>
          </a:ln>
        </p:spPr>
      </p:pic>
      <p:sp>
        <p:nvSpPr>
          <p:cNvPr id="196" name="CustomShape 8"/>
          <p:cNvSpPr/>
          <p:nvPr/>
        </p:nvSpPr>
        <p:spPr>
          <a:xfrm>
            <a:off x="7704000" y="4007626"/>
            <a:ext cx="11268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[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Yu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Lee 2018]</a:t>
            </a:r>
            <a:endParaRPr lang="de-DE" sz="1200" b="0" strike="noStrike" spc="-1" dirty="0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33D983E-4597-4D1F-B4B6-95D2FDFDCF93}"/>
              </a:ext>
            </a:extLst>
          </p:cNvPr>
          <p:cNvSpPr txBox="1"/>
          <p:nvPr/>
        </p:nvSpPr>
        <p:spPr>
          <a:xfrm>
            <a:off x="2379216" y="4895862"/>
            <a:ext cx="21387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Diskrete Landmarken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E212A0-0230-477B-82C3-2C5820943B48}"/>
              </a:ext>
            </a:extLst>
          </p:cNvPr>
          <p:cNvSpPr txBox="1"/>
          <p:nvPr/>
        </p:nvSpPr>
        <p:spPr>
          <a:xfrm>
            <a:off x="4626001" y="4895862"/>
            <a:ext cx="21335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Kontinuierliche Funktion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Stand der Wissenschaft und Technik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33D983E-4597-4D1F-B4B6-95D2FDFDCF93}"/>
              </a:ext>
            </a:extLst>
          </p:cNvPr>
          <p:cNvSpPr txBox="1"/>
          <p:nvPr/>
        </p:nvSpPr>
        <p:spPr>
          <a:xfrm>
            <a:off x="2379216" y="4895862"/>
            <a:ext cx="21387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Diskrete Landmarken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E212A0-0230-477B-82C3-2C5820943B48}"/>
              </a:ext>
            </a:extLst>
          </p:cNvPr>
          <p:cNvSpPr txBox="1"/>
          <p:nvPr/>
        </p:nvSpPr>
        <p:spPr>
          <a:xfrm>
            <a:off x="4626001" y="4895862"/>
            <a:ext cx="21335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Kontinuierliche Funktion</a:t>
            </a:r>
          </a:p>
        </p:txBody>
      </p:sp>
      <p:sp>
        <p:nvSpPr>
          <p:cNvPr id="14" name="CustomShape 2"/>
          <p:cNvSpPr/>
          <p:nvPr/>
        </p:nvSpPr>
        <p:spPr>
          <a:xfrm>
            <a:off x="392040" y="1198440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1600" b="1" spc="-1" dirty="0" smtClean="0">
                <a:solidFill>
                  <a:srgbClr val="000000"/>
                </a:solidFill>
              </a:rPr>
              <a:t>Scalable </a:t>
            </a:r>
            <a:r>
              <a:rPr lang="en-US" sz="1600" b="1" spc="-1" dirty="0">
                <a:solidFill>
                  <a:srgbClr val="000000"/>
                </a:solidFill>
              </a:rPr>
              <a:t>Magnetic Field SLAM in 3D using Gaussian Process Maps</a:t>
            </a:r>
            <a:r>
              <a:rPr lang="de-DE" sz="1600" b="1" spc="-1" dirty="0" smtClean="0">
                <a:solidFill>
                  <a:srgbClr val="000000"/>
                </a:solidFill>
              </a:rPr>
              <a:t> 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06" y="1561613"/>
            <a:ext cx="6385067" cy="4529947"/>
          </a:xfrm>
          <a:prstGeom prst="rect">
            <a:avLst/>
          </a:prstGeom>
        </p:spPr>
      </p:pic>
      <p:sp>
        <p:nvSpPr>
          <p:cNvPr id="16" name="CustomShape 3"/>
          <p:cNvSpPr/>
          <p:nvPr/>
        </p:nvSpPr>
        <p:spPr>
          <a:xfrm>
            <a:off x="7113873" y="5992054"/>
            <a:ext cx="1297000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[Kok </a:t>
            </a:r>
            <a:r>
              <a:rPr lang="de-DE" sz="12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Solin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2018]</a:t>
            </a:r>
            <a:endParaRPr lang="de-DE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0816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>
                <a:solidFill>
                  <a:srgbClr val="000000"/>
                </a:solidFill>
              </a:rPr>
              <a:t>Stand der Wissenschaft und Technik</a:t>
            </a:r>
            <a:endParaRPr lang="de-DE" sz="2400" spc="-1" dirty="0"/>
          </a:p>
        </p:txBody>
      </p:sp>
      <p:sp>
        <p:nvSpPr>
          <p:cNvPr id="198" name="CustomShape 2"/>
          <p:cNvSpPr/>
          <p:nvPr/>
        </p:nvSpPr>
        <p:spPr>
          <a:xfrm>
            <a:off x="392040" y="1198440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Terrain </a:t>
            </a:r>
            <a:r>
              <a:rPr lang="de-DE" sz="1600" b="1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Field 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SLAM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and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Uncertainty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Mapping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using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Gaussian</a:t>
            </a:r>
            <a:r>
              <a:rPr lang="de-DE" sz="16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6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Process</a:t>
            </a:r>
            <a:endParaRPr lang="de-DE" sz="1600" b="1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de-DE" sz="1600" b="1" strike="noStrike" spc="-1" dirty="0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D945D216-C8BE-4BD1-93DB-F64D488160B5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pic>
        <p:nvPicPr>
          <p:cNvPr id="200" name="Grafik 11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760000" y="1584000"/>
            <a:ext cx="2109600" cy="2103120"/>
          </a:xfrm>
          <a:prstGeom prst="rect">
            <a:avLst/>
          </a:prstGeom>
          <a:ln>
            <a:noFill/>
          </a:ln>
        </p:spPr>
      </p:pic>
      <p:pic>
        <p:nvPicPr>
          <p:cNvPr id="201" name="Grafik 200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84000" y="3594240"/>
            <a:ext cx="4218840" cy="2597400"/>
          </a:xfrm>
          <a:prstGeom prst="rect">
            <a:avLst/>
          </a:prstGeom>
          <a:ln>
            <a:noFill/>
          </a:ln>
        </p:spPr>
      </p:pic>
      <p:pic>
        <p:nvPicPr>
          <p:cNvPr id="202" name="Grafik 12"/>
          <p:cNvPicPr/>
          <p:nvPr/>
        </p:nvPicPr>
        <p:blipFill>
          <a:blip r:embed="rId6"/>
          <a:stretch/>
        </p:blipFill>
        <p:spPr>
          <a:xfrm>
            <a:off x="1764000" y="1584000"/>
            <a:ext cx="2399400" cy="2087640"/>
          </a:xfrm>
          <a:prstGeom prst="rect">
            <a:avLst/>
          </a:prstGeom>
          <a:ln>
            <a:noFill/>
          </a:ln>
        </p:spPr>
      </p:pic>
      <p:pic>
        <p:nvPicPr>
          <p:cNvPr id="204" name="Grafik 203"/>
          <p:cNvPicPr/>
          <p:nvPr/>
        </p:nvPicPr>
        <p:blipFill>
          <a:blip r:embed="rId7"/>
          <a:stretch/>
        </p:blipFill>
        <p:spPr>
          <a:xfrm>
            <a:off x="4896000" y="3645360"/>
            <a:ext cx="3455640" cy="261828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7485695" y="6004907"/>
            <a:ext cx="1127017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[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Yu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Lee 2018]</a:t>
            </a:r>
            <a:endParaRPr lang="de-DE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>
                <a:solidFill>
                  <a:srgbClr val="000000"/>
                </a:solidFill>
              </a:rPr>
              <a:t>Stand der Wissenschaft und Technik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33D983E-4597-4D1F-B4B6-95D2FDFDCF93}"/>
              </a:ext>
            </a:extLst>
          </p:cNvPr>
          <p:cNvSpPr txBox="1"/>
          <p:nvPr/>
        </p:nvSpPr>
        <p:spPr>
          <a:xfrm>
            <a:off x="2379216" y="4695837"/>
            <a:ext cx="21387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Diskrete Landmarken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E212A0-0230-477B-82C3-2C5820943B48}"/>
              </a:ext>
            </a:extLst>
          </p:cNvPr>
          <p:cNvSpPr txBox="1"/>
          <p:nvPr/>
        </p:nvSpPr>
        <p:spPr>
          <a:xfrm>
            <a:off x="4626001" y="4695837"/>
            <a:ext cx="21335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Kontinuierliche Funktion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390600" y="1609725"/>
            <a:ext cx="8357040" cy="41762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echseck 5"/>
          <p:cNvSpPr/>
          <p:nvPr/>
        </p:nvSpPr>
        <p:spPr>
          <a:xfrm>
            <a:off x="6036250" y="3251308"/>
            <a:ext cx="1054910" cy="928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137021" y="3456586"/>
            <a:ext cx="517093" cy="51709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13" y="3463056"/>
            <a:ext cx="517093" cy="517093"/>
          </a:xfrm>
          <a:prstGeom prst="rect">
            <a:avLst/>
          </a:prstGeom>
        </p:spPr>
      </p:pic>
      <p:sp>
        <p:nvSpPr>
          <p:cNvPr id="10" name="Multiplizieren 9"/>
          <p:cNvSpPr/>
          <p:nvPr/>
        </p:nvSpPr>
        <p:spPr>
          <a:xfrm>
            <a:off x="725864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Multiplizieren 18"/>
          <p:cNvSpPr/>
          <p:nvPr/>
        </p:nvSpPr>
        <p:spPr>
          <a:xfrm>
            <a:off x="725864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Multiplizieren 19"/>
          <p:cNvSpPr/>
          <p:nvPr/>
        </p:nvSpPr>
        <p:spPr>
          <a:xfrm>
            <a:off x="725864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67297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/>
          <p:cNvCxnSpPr/>
          <p:nvPr/>
        </p:nvCxnSpPr>
        <p:spPr>
          <a:xfrm>
            <a:off x="867297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Multiplizieren 23"/>
          <p:cNvSpPr/>
          <p:nvPr/>
        </p:nvSpPr>
        <p:spPr>
          <a:xfrm rot="10800000">
            <a:off x="1695436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Multiplizieren 24"/>
          <p:cNvSpPr/>
          <p:nvPr/>
        </p:nvSpPr>
        <p:spPr>
          <a:xfrm rot="10800000">
            <a:off x="1695436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Multiplizieren 25"/>
          <p:cNvSpPr/>
          <p:nvPr/>
        </p:nvSpPr>
        <p:spPr>
          <a:xfrm rot="10800000">
            <a:off x="1695436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Gerade Verbindung mit Pfeil 26"/>
          <p:cNvCxnSpPr/>
          <p:nvPr/>
        </p:nvCxnSpPr>
        <p:spPr>
          <a:xfrm rot="10800000">
            <a:off x="1836869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/>
          <p:nvPr/>
        </p:nvCxnSpPr>
        <p:spPr>
          <a:xfrm rot="10800000">
            <a:off x="1836869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Multiplizieren 42"/>
          <p:cNvSpPr/>
          <p:nvPr/>
        </p:nvSpPr>
        <p:spPr>
          <a:xfrm>
            <a:off x="2673107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Multiplizieren 43"/>
          <p:cNvSpPr/>
          <p:nvPr/>
        </p:nvSpPr>
        <p:spPr>
          <a:xfrm>
            <a:off x="2673107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Multiplizieren 44"/>
          <p:cNvSpPr/>
          <p:nvPr/>
        </p:nvSpPr>
        <p:spPr>
          <a:xfrm>
            <a:off x="2673107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6" name="Gerade Verbindung mit Pfeil 45"/>
          <p:cNvCxnSpPr/>
          <p:nvPr/>
        </p:nvCxnSpPr>
        <p:spPr>
          <a:xfrm>
            <a:off x="2814540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>
            <a:off x="2814540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Multiplizieren 47"/>
          <p:cNvSpPr/>
          <p:nvPr/>
        </p:nvSpPr>
        <p:spPr>
          <a:xfrm rot="10800000">
            <a:off x="3642679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Multiplizieren 48"/>
          <p:cNvSpPr/>
          <p:nvPr/>
        </p:nvSpPr>
        <p:spPr>
          <a:xfrm rot="10800000">
            <a:off x="3642679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0" name="Gerade Verbindung mit Pfeil 49"/>
          <p:cNvCxnSpPr/>
          <p:nvPr/>
        </p:nvCxnSpPr>
        <p:spPr>
          <a:xfrm rot="10800000">
            <a:off x="3784112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/>
          <p:nvPr/>
        </p:nvCxnSpPr>
        <p:spPr>
          <a:xfrm rot="10800000">
            <a:off x="3784112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Multiplizieren 51"/>
          <p:cNvSpPr/>
          <p:nvPr/>
        </p:nvSpPr>
        <p:spPr>
          <a:xfrm rot="10800000">
            <a:off x="3649554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3" name="Gerade Verbindung mit Pfeil 52"/>
          <p:cNvCxnSpPr/>
          <p:nvPr/>
        </p:nvCxnSpPr>
        <p:spPr>
          <a:xfrm>
            <a:off x="1105359" y="5339041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Gerade Verbindung mit Pfeil 59"/>
          <p:cNvCxnSpPr/>
          <p:nvPr/>
        </p:nvCxnSpPr>
        <p:spPr>
          <a:xfrm>
            <a:off x="2081552" y="2088477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Gerade Verbindung mit Pfeil 60"/>
          <p:cNvCxnSpPr/>
          <p:nvPr/>
        </p:nvCxnSpPr>
        <p:spPr>
          <a:xfrm>
            <a:off x="3065196" y="5355571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Gerade Verbindung mit Pfeil 61"/>
          <p:cNvCxnSpPr/>
          <p:nvPr/>
        </p:nvCxnSpPr>
        <p:spPr>
          <a:xfrm>
            <a:off x="3978325" y="2088477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Multiplizieren 101"/>
          <p:cNvSpPr/>
          <p:nvPr/>
        </p:nvSpPr>
        <p:spPr>
          <a:xfrm>
            <a:off x="4546832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Multiplizieren 102"/>
          <p:cNvSpPr/>
          <p:nvPr/>
        </p:nvSpPr>
        <p:spPr>
          <a:xfrm>
            <a:off x="4546832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Multiplizieren 103"/>
          <p:cNvSpPr/>
          <p:nvPr/>
        </p:nvSpPr>
        <p:spPr>
          <a:xfrm>
            <a:off x="4546832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5" name="Gerade Verbindung mit Pfeil 104"/>
          <p:cNvCxnSpPr/>
          <p:nvPr/>
        </p:nvCxnSpPr>
        <p:spPr>
          <a:xfrm>
            <a:off x="4688265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Gerade Verbindung mit Pfeil 105"/>
          <p:cNvCxnSpPr/>
          <p:nvPr/>
        </p:nvCxnSpPr>
        <p:spPr>
          <a:xfrm>
            <a:off x="4688265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Multiplizieren 106"/>
          <p:cNvSpPr/>
          <p:nvPr/>
        </p:nvSpPr>
        <p:spPr>
          <a:xfrm rot="10800000">
            <a:off x="5448487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Multiplizieren 107"/>
          <p:cNvSpPr/>
          <p:nvPr/>
        </p:nvSpPr>
        <p:spPr>
          <a:xfrm rot="10800000">
            <a:off x="5448487" y="3572326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Multiplizieren 108"/>
          <p:cNvSpPr/>
          <p:nvPr/>
        </p:nvSpPr>
        <p:spPr>
          <a:xfrm rot="10800000">
            <a:off x="5448487" y="51976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0" name="Gerade Verbindung mit Pfeil 109"/>
          <p:cNvCxnSpPr/>
          <p:nvPr/>
        </p:nvCxnSpPr>
        <p:spPr>
          <a:xfrm rot="10800000">
            <a:off x="5589920" y="2345212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Gerade Verbindung mit Pfeil 110"/>
          <p:cNvCxnSpPr/>
          <p:nvPr/>
        </p:nvCxnSpPr>
        <p:spPr>
          <a:xfrm rot="10800000">
            <a:off x="5589920" y="3949340"/>
            <a:ext cx="0" cy="117898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Multiplizieren 111"/>
          <p:cNvSpPr/>
          <p:nvPr/>
        </p:nvSpPr>
        <p:spPr>
          <a:xfrm>
            <a:off x="6413780" y="1947044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5" name="Gerade Verbindung mit Pfeil 114"/>
          <p:cNvCxnSpPr/>
          <p:nvPr/>
        </p:nvCxnSpPr>
        <p:spPr>
          <a:xfrm flipH="1">
            <a:off x="6547114" y="2325815"/>
            <a:ext cx="1" cy="834326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Gerade Verbindung mit Pfeil 121"/>
          <p:cNvCxnSpPr/>
          <p:nvPr/>
        </p:nvCxnSpPr>
        <p:spPr>
          <a:xfrm>
            <a:off x="4886848" y="5346046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Gerade Verbindung mit Pfeil 122"/>
          <p:cNvCxnSpPr/>
          <p:nvPr/>
        </p:nvCxnSpPr>
        <p:spPr>
          <a:xfrm>
            <a:off x="5834774" y="2088477"/>
            <a:ext cx="52092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feld 55"/>
          <p:cNvSpPr txBox="1"/>
          <p:nvPr/>
        </p:nvSpPr>
        <p:spPr>
          <a:xfrm>
            <a:off x="7183058" y="2133669"/>
            <a:ext cx="1505777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9900" dirty="0" smtClean="0"/>
              <a:t>?</a:t>
            </a:r>
            <a:endParaRPr lang="de-DE" sz="19900" dirty="0"/>
          </a:p>
        </p:txBody>
      </p:sp>
    </p:spTree>
    <p:extLst>
      <p:ext uri="{BB962C8B-B14F-4D97-AF65-F5344CB8AC3E}">
        <p14:creationId xmlns:p14="http://schemas.microsoft.com/office/powerpoint/2010/main" val="45495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Stand der Wissenschaft und Technik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196" name="CustomShape 8"/>
          <p:cNvSpPr/>
          <p:nvPr/>
        </p:nvSpPr>
        <p:spPr>
          <a:xfrm>
            <a:off x="7704000" y="4007626"/>
            <a:ext cx="1126800" cy="27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[Yu Lee 2018]</a:t>
            </a:r>
            <a:endParaRPr lang="de-DE" sz="1200" b="0" strike="noStrike" spc="-1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33D983E-4597-4D1F-B4B6-95D2FDFDCF93}"/>
              </a:ext>
            </a:extLst>
          </p:cNvPr>
          <p:cNvSpPr txBox="1"/>
          <p:nvPr/>
        </p:nvSpPr>
        <p:spPr>
          <a:xfrm>
            <a:off x="2379216" y="4895862"/>
            <a:ext cx="21387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Diskrete Landmarken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AE212A0-0230-477B-82C3-2C5820943B48}"/>
              </a:ext>
            </a:extLst>
          </p:cNvPr>
          <p:cNvSpPr txBox="1"/>
          <p:nvPr/>
        </p:nvSpPr>
        <p:spPr>
          <a:xfrm>
            <a:off x="4626001" y="4895862"/>
            <a:ext cx="213353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Kontinuierliche Funktion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056" y="1746350"/>
            <a:ext cx="5379958" cy="4488308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225050" y="1813560"/>
            <a:ext cx="3068006" cy="44210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76064">
            <a:off x="2838411" y="5780013"/>
            <a:ext cx="376645" cy="37664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12" y="2477918"/>
            <a:ext cx="341843" cy="341843"/>
          </a:xfrm>
          <a:prstGeom prst="rect">
            <a:avLst/>
          </a:prstGeom>
        </p:spPr>
      </p:pic>
      <p:sp>
        <p:nvSpPr>
          <p:cNvPr id="17" name="Multiplizieren 16"/>
          <p:cNvSpPr/>
          <p:nvPr/>
        </p:nvSpPr>
        <p:spPr>
          <a:xfrm rot="10800000">
            <a:off x="2048798" y="4927170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/>
          <p:cNvCxnSpPr/>
          <p:nvPr/>
        </p:nvCxnSpPr>
        <p:spPr>
          <a:xfrm flipV="1">
            <a:off x="1182860" y="5117822"/>
            <a:ext cx="832563" cy="358139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Grafik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2708">
            <a:off x="303009" y="1891522"/>
            <a:ext cx="376645" cy="376645"/>
          </a:xfrm>
          <a:prstGeom prst="rect">
            <a:avLst/>
          </a:prstGeom>
        </p:spPr>
      </p:pic>
      <p:sp>
        <p:nvSpPr>
          <p:cNvPr id="20" name="Multiplizieren 19"/>
          <p:cNvSpPr/>
          <p:nvPr/>
        </p:nvSpPr>
        <p:spPr>
          <a:xfrm rot="10800000">
            <a:off x="849341" y="5358267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Multiplizieren 20"/>
          <p:cNvSpPr/>
          <p:nvPr/>
        </p:nvSpPr>
        <p:spPr>
          <a:xfrm rot="10800000">
            <a:off x="2317250" y="3828408"/>
            <a:ext cx="282866" cy="28286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597" y="2723358"/>
            <a:ext cx="341843" cy="341843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03" y="2477918"/>
            <a:ext cx="341843" cy="341843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302" y="2937338"/>
            <a:ext cx="341843" cy="341843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97" y="2718980"/>
            <a:ext cx="341843" cy="341843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12" y="2938799"/>
            <a:ext cx="341843" cy="341843"/>
          </a:xfrm>
          <a:prstGeom prst="rect">
            <a:avLst/>
          </a:prstGeom>
        </p:spPr>
      </p:pic>
      <p:cxnSp>
        <p:nvCxnSpPr>
          <p:cNvPr id="28" name="Gerade Verbindung mit Pfeil 27"/>
          <p:cNvCxnSpPr/>
          <p:nvPr/>
        </p:nvCxnSpPr>
        <p:spPr>
          <a:xfrm flipV="1">
            <a:off x="2219718" y="4121943"/>
            <a:ext cx="238964" cy="79456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 flipH="1" flipV="1">
            <a:off x="2219718" y="3170839"/>
            <a:ext cx="238964" cy="64236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ustomShape 2"/>
          <p:cNvSpPr/>
          <p:nvPr/>
        </p:nvSpPr>
        <p:spPr>
          <a:xfrm>
            <a:off x="392040" y="1103223"/>
            <a:ext cx="8355600" cy="49883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1600" b="1" dirty="0" smtClean="0"/>
              <a:t>Acoustic Simultaneous Localization and Mapping (A-SLAM) </a:t>
            </a:r>
          </a:p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en-US" sz="1600" b="1" dirty="0" smtClean="0"/>
              <a:t>of a </a:t>
            </a:r>
            <a:r>
              <a:rPr lang="en-US" sz="1600" b="1" dirty="0" smtClean="0"/>
              <a:t>Moving </a:t>
            </a:r>
            <a:r>
              <a:rPr lang="en-US" sz="1600" b="1" dirty="0" smtClean="0"/>
              <a:t>Microphone Array and its Surrounding Speakers</a:t>
            </a:r>
          </a:p>
        </p:txBody>
      </p:sp>
      <p:sp>
        <p:nvSpPr>
          <p:cNvPr id="35" name="CustomShape 6"/>
          <p:cNvSpPr/>
          <p:nvPr/>
        </p:nvSpPr>
        <p:spPr>
          <a:xfrm>
            <a:off x="7455510" y="6024874"/>
            <a:ext cx="1375290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[Evers et al 2016]</a:t>
            </a:r>
            <a:endParaRPr lang="de-DE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492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414" y="1422332"/>
            <a:ext cx="2858116" cy="2349059"/>
          </a:xfrm>
          <a:prstGeom prst="rect">
            <a:avLst/>
          </a:prstGeom>
        </p:spPr>
      </p:pic>
      <p:grpSp>
        <p:nvGrpSpPr>
          <p:cNvPr id="190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91" name="CustomShape 5"/>
          <p:cNvSpPr/>
          <p:nvPr/>
        </p:nvSpPr>
        <p:spPr>
          <a:xfrm>
            <a:off x="390600" y="333360"/>
            <a:ext cx="6910920" cy="5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400" b="1" spc="-1" dirty="0" smtClean="0">
                <a:solidFill>
                  <a:srgbClr val="000000"/>
                </a:solidFill>
              </a:rPr>
              <a:t>Stand der Wissenschaft und Technik</a:t>
            </a:r>
            <a:endParaRPr lang="de-DE" sz="2400" spc="-1" dirty="0"/>
          </a:p>
        </p:txBody>
      </p:sp>
      <p:sp>
        <p:nvSpPr>
          <p:cNvPr id="192" name="CustomShape 6"/>
          <p:cNvSpPr/>
          <p:nvPr/>
        </p:nvSpPr>
        <p:spPr>
          <a:xfrm>
            <a:off x="612720" y="6443640"/>
            <a:ext cx="1041840" cy="35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fld id="{E76BDD71-A478-4598-A3B0-A97898751402}" type="datetime1">
              <a:rPr lang="de-DE" sz="900" b="0" strike="noStrike" spc="-1">
                <a:solidFill>
                  <a:srgbClr val="B2B2B2"/>
                </a:solidFill>
                <a:latin typeface="Arial"/>
                <a:ea typeface="DejaVu Sans"/>
              </a:rPr>
              <a:t>26.09.2019</a:t>
            </a:fld>
            <a:endParaRPr lang="de-DE" sz="900" b="0" strike="noStrike" spc="-1">
              <a:latin typeface="Arial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33D983E-4597-4D1F-B4B6-95D2FDFDCF93}"/>
              </a:ext>
            </a:extLst>
          </p:cNvPr>
          <p:cNvSpPr txBox="1"/>
          <p:nvPr/>
        </p:nvSpPr>
        <p:spPr>
          <a:xfrm>
            <a:off x="2379216" y="4895862"/>
            <a:ext cx="213878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Diskrete Landmarken</a:t>
            </a:r>
          </a:p>
        </p:txBody>
      </p:sp>
      <p:sp>
        <p:nvSpPr>
          <p:cNvPr id="14" name="CustomShape 2"/>
          <p:cNvSpPr/>
          <p:nvPr/>
        </p:nvSpPr>
        <p:spPr>
          <a:xfrm>
            <a:off x="392040" y="1198440"/>
            <a:ext cx="8355600" cy="48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400"/>
              </a:spcBef>
            </a:pPr>
            <a:r>
              <a:rPr lang="de-DE" sz="1600" b="1" spc="-1" dirty="0" err="1" smtClean="0">
                <a:solidFill>
                  <a:srgbClr val="000000"/>
                </a:solidFill>
              </a:rPr>
              <a:t>From</a:t>
            </a:r>
            <a:r>
              <a:rPr lang="de-DE" sz="1600" b="1" spc="-1" dirty="0" smtClean="0">
                <a:solidFill>
                  <a:srgbClr val="000000"/>
                </a:solidFill>
              </a:rPr>
              <a:t> </a:t>
            </a:r>
            <a:r>
              <a:rPr lang="de-DE" sz="1600" b="1" spc="-1" dirty="0" err="1" smtClean="0">
                <a:solidFill>
                  <a:srgbClr val="000000"/>
                </a:solidFill>
              </a:rPr>
              <a:t>Acoustic</a:t>
            </a:r>
            <a:r>
              <a:rPr lang="de-DE" sz="1600" b="1" spc="-1" dirty="0" smtClean="0">
                <a:solidFill>
                  <a:srgbClr val="000000"/>
                </a:solidFill>
              </a:rPr>
              <a:t> </a:t>
            </a:r>
            <a:r>
              <a:rPr lang="de-DE" sz="1600" b="1" spc="-1" dirty="0" err="1" smtClean="0">
                <a:solidFill>
                  <a:srgbClr val="000000"/>
                </a:solidFill>
              </a:rPr>
              <a:t>Room</a:t>
            </a:r>
            <a:r>
              <a:rPr lang="de-DE" sz="1600" b="1" spc="-1" dirty="0" smtClean="0">
                <a:solidFill>
                  <a:srgbClr val="000000"/>
                </a:solidFill>
              </a:rPr>
              <a:t> </a:t>
            </a:r>
            <a:r>
              <a:rPr lang="de-DE" sz="1600" b="1" spc="-1" dirty="0" err="1" smtClean="0">
                <a:solidFill>
                  <a:srgbClr val="000000"/>
                </a:solidFill>
              </a:rPr>
              <a:t>Reconstruction</a:t>
            </a:r>
            <a:r>
              <a:rPr lang="de-DE" sz="1600" b="1" spc="-1" dirty="0" smtClean="0">
                <a:solidFill>
                  <a:srgbClr val="000000"/>
                </a:solidFill>
              </a:rPr>
              <a:t> </a:t>
            </a:r>
            <a:r>
              <a:rPr lang="de-DE" sz="1600" b="1" spc="-1" dirty="0" err="1" smtClean="0">
                <a:solidFill>
                  <a:srgbClr val="000000"/>
                </a:solidFill>
              </a:rPr>
              <a:t>to</a:t>
            </a:r>
            <a:r>
              <a:rPr lang="de-DE" sz="1600" b="1" spc="-1" dirty="0" smtClean="0">
                <a:solidFill>
                  <a:srgbClr val="000000"/>
                </a:solidFill>
              </a:rPr>
              <a:t> SLAM</a:t>
            </a:r>
            <a:endParaRPr lang="de-DE" sz="1600" b="1" spc="-1" dirty="0">
              <a:solidFill>
                <a:srgbClr val="000000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20" y="1548724"/>
            <a:ext cx="2794137" cy="2096276"/>
          </a:xfrm>
          <a:prstGeom prst="rect">
            <a:avLst/>
          </a:prstGeom>
        </p:spPr>
      </p:pic>
      <p:sp>
        <p:nvSpPr>
          <p:cNvPr id="5" name="Pfeil nach rechts 4"/>
          <p:cNvSpPr/>
          <p:nvPr/>
        </p:nvSpPr>
        <p:spPr>
          <a:xfrm>
            <a:off x="4075376" y="2186570"/>
            <a:ext cx="988926" cy="8205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5513" y="3619358"/>
            <a:ext cx="6688653" cy="2462200"/>
          </a:xfrm>
          <a:prstGeom prst="rect">
            <a:avLst/>
          </a:prstGeom>
        </p:spPr>
      </p:pic>
      <p:sp>
        <p:nvSpPr>
          <p:cNvPr id="196" name="CustomShape 8"/>
          <p:cNvSpPr/>
          <p:nvPr/>
        </p:nvSpPr>
        <p:spPr>
          <a:xfrm>
            <a:off x="6475730" y="6039907"/>
            <a:ext cx="2386592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algn="r">
              <a:lnSpc>
                <a:spcPct val="100000"/>
              </a:lnSpc>
            </a:pP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[</a:t>
            </a:r>
            <a:r>
              <a:rPr lang="de-DE" sz="12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Dokmanic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et al </a:t>
            </a:r>
            <a:r>
              <a:rPr lang="de-DE" sz="12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2016]</a:t>
            </a:r>
            <a:endParaRPr lang="de-DE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580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SDQ_Praesentation_Vorlage_4_3</Template>
  <TotalTime>0</TotalTime>
  <Words>583</Words>
  <Application>Microsoft Office PowerPoint</Application>
  <PresentationFormat>Bildschirmpräsentation (4:3)</PresentationFormat>
  <Paragraphs>188</Paragraphs>
  <Slides>24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24</vt:i4>
      </vt:variant>
    </vt:vector>
  </HeadingPairs>
  <TitlesOfParts>
    <vt:vector size="33" baseType="lpstr">
      <vt:lpstr>Arial</vt:lpstr>
      <vt:lpstr>Cambria Math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PowerPoint-Präsentation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VIT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Oliver Neumann</dc:creator>
  <dc:description/>
  <cp:lastModifiedBy>Neumann, Oliver</cp:lastModifiedBy>
  <cp:revision>114</cp:revision>
  <dcterms:created xsi:type="dcterms:W3CDTF">2019-05-07T10:30:12Z</dcterms:created>
  <dcterms:modified xsi:type="dcterms:W3CDTF">2019-09-26T10:43:34Z</dcterms:modified>
  <dc:language>de-DE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VIT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1</vt:i4>
  </property>
  <property fmtid="{D5CDD505-2E9C-101B-9397-08002B2CF9AE}" pid="8" name="Notes">
    <vt:i4>6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13</vt:i4>
  </property>
</Properties>
</file>